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51"/>
  </p:notesMasterIdLst>
  <p:handoutMasterIdLst>
    <p:handoutMasterId r:id="rId52"/>
  </p:handoutMasterIdLst>
  <p:sldIdLst>
    <p:sldId id="1661" r:id="rId5"/>
    <p:sldId id="1806" r:id="rId6"/>
    <p:sldId id="1826" r:id="rId7"/>
    <p:sldId id="1405" r:id="rId8"/>
    <p:sldId id="337" r:id="rId9"/>
    <p:sldId id="1828" r:id="rId10"/>
    <p:sldId id="1462" r:id="rId11"/>
    <p:sldId id="301" r:id="rId12"/>
    <p:sldId id="1829" r:id="rId13"/>
    <p:sldId id="1830" r:id="rId14"/>
    <p:sldId id="1831" r:id="rId15"/>
    <p:sldId id="292" r:id="rId16"/>
    <p:sldId id="294" r:id="rId17"/>
    <p:sldId id="1833" r:id="rId18"/>
    <p:sldId id="1832" r:id="rId19"/>
    <p:sldId id="1834" r:id="rId20"/>
    <p:sldId id="1835" r:id="rId21"/>
    <p:sldId id="1836" r:id="rId22"/>
    <p:sldId id="1839" r:id="rId23"/>
    <p:sldId id="1837" r:id="rId24"/>
    <p:sldId id="379" r:id="rId25"/>
    <p:sldId id="321" r:id="rId26"/>
    <p:sldId id="328" r:id="rId27"/>
    <p:sldId id="1827" r:id="rId28"/>
    <p:sldId id="322" r:id="rId29"/>
    <p:sldId id="329" r:id="rId30"/>
    <p:sldId id="1821" r:id="rId31"/>
    <p:sldId id="503" r:id="rId32"/>
    <p:sldId id="516" r:id="rId33"/>
    <p:sldId id="504" r:id="rId34"/>
    <p:sldId id="517" r:id="rId35"/>
    <p:sldId id="518" r:id="rId36"/>
    <p:sldId id="519" r:id="rId37"/>
    <p:sldId id="380" r:id="rId38"/>
    <p:sldId id="1527" r:id="rId39"/>
    <p:sldId id="1822" r:id="rId40"/>
    <p:sldId id="1823" r:id="rId41"/>
    <p:sldId id="1824" r:id="rId42"/>
    <p:sldId id="1825" r:id="rId43"/>
    <p:sldId id="1813" r:id="rId44"/>
    <p:sldId id="1807" r:id="rId45"/>
    <p:sldId id="1808" r:id="rId46"/>
    <p:sldId id="1529" r:id="rId47"/>
    <p:sldId id="1814" r:id="rId48"/>
    <p:sldId id="1532" r:id="rId49"/>
    <p:sldId id="256"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6"/>
            <p14:sldId id="1405"/>
            <p14:sldId id="337"/>
            <p14:sldId id="1828"/>
            <p14:sldId id="1462"/>
            <p14:sldId id="301"/>
            <p14:sldId id="1829"/>
            <p14:sldId id="1830"/>
            <p14:sldId id="1831"/>
            <p14:sldId id="292"/>
            <p14:sldId id="294"/>
            <p14:sldId id="1833"/>
            <p14:sldId id="1832"/>
            <p14:sldId id="1834"/>
            <p14:sldId id="1835"/>
            <p14:sldId id="1836"/>
            <p14:sldId id="1839"/>
            <p14:sldId id="1837"/>
            <p14:sldId id="379"/>
            <p14:sldId id="321"/>
            <p14:sldId id="328"/>
            <p14:sldId id="1827"/>
            <p14:sldId id="322"/>
            <p14:sldId id="329"/>
            <p14:sldId id="1821"/>
            <p14:sldId id="503"/>
            <p14:sldId id="516"/>
            <p14:sldId id="504"/>
            <p14:sldId id="517"/>
            <p14:sldId id="518"/>
            <p14:sldId id="519"/>
            <p14:sldId id="380"/>
            <p14:sldId id="1527"/>
            <p14:sldId id="1822"/>
            <p14:sldId id="1823"/>
            <p14:sldId id="1824"/>
            <p14:sldId id="1825"/>
            <p14:sldId id="1813"/>
            <p14:sldId id="1807"/>
            <p14:sldId id="1808"/>
            <p14:sldId id="1529"/>
            <p14:sldId id="1814"/>
            <p14:sldId id="153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50"/>
    <a:srgbClr val="0078D4"/>
    <a:srgbClr val="E6E6E6"/>
    <a:srgbClr val="1A1A1A"/>
    <a:srgbClr val="FFFFFF"/>
    <a:srgbClr val="107C10"/>
    <a:srgbClr val="EAEAEA"/>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FF269-777B-9946-8C49-1188BBBB18BF}" v="4" dt="2018-04-27T19:18:32.900"/>
    <p1510:client id="{775C9505-807F-4E7F-9945-94DFD0FB272A}" v="1" dt="2018-05-02T17:50:43.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826" y="8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5/2/2018 10:50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5/2/2018 10:50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9039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23</a:t>
            </a:fld>
            <a:endParaRPr lang="en-US"/>
          </a:p>
        </p:txBody>
      </p:sp>
    </p:spTree>
    <p:extLst>
      <p:ext uri="{BB962C8B-B14F-4D97-AF65-F5344CB8AC3E}">
        <p14:creationId xmlns:p14="http://schemas.microsoft.com/office/powerpoint/2010/main" val="2807200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14866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286906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26</a:t>
            </a:fld>
            <a:endParaRPr lang="en-US"/>
          </a:p>
        </p:txBody>
      </p:sp>
    </p:spTree>
    <p:extLst>
      <p:ext uri="{BB962C8B-B14F-4D97-AF65-F5344CB8AC3E}">
        <p14:creationId xmlns:p14="http://schemas.microsoft.com/office/powerpoint/2010/main" val="1681522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28</a:t>
            </a:fld>
            <a:endParaRPr lang="en-US"/>
          </a:p>
        </p:txBody>
      </p:sp>
    </p:spTree>
    <p:extLst>
      <p:ext uri="{BB962C8B-B14F-4D97-AF65-F5344CB8AC3E}">
        <p14:creationId xmlns:p14="http://schemas.microsoft.com/office/powerpoint/2010/main" val="169506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29</a:t>
            </a:fld>
            <a:endParaRPr lang="en-US"/>
          </a:p>
        </p:txBody>
      </p:sp>
    </p:spTree>
    <p:extLst>
      <p:ext uri="{BB962C8B-B14F-4D97-AF65-F5344CB8AC3E}">
        <p14:creationId xmlns:p14="http://schemas.microsoft.com/office/powerpoint/2010/main" val="376595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30</a:t>
            </a:fld>
            <a:endParaRPr lang="en-US"/>
          </a:p>
        </p:txBody>
      </p:sp>
    </p:spTree>
    <p:extLst>
      <p:ext uri="{BB962C8B-B14F-4D97-AF65-F5344CB8AC3E}">
        <p14:creationId xmlns:p14="http://schemas.microsoft.com/office/powerpoint/2010/main" val="3566223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31</a:t>
            </a:fld>
            <a:endParaRPr lang="en-US"/>
          </a:p>
        </p:txBody>
      </p:sp>
    </p:spTree>
    <p:extLst>
      <p:ext uri="{BB962C8B-B14F-4D97-AF65-F5344CB8AC3E}">
        <p14:creationId xmlns:p14="http://schemas.microsoft.com/office/powerpoint/2010/main" val="188111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32</a:t>
            </a:fld>
            <a:endParaRPr lang="en-US"/>
          </a:p>
        </p:txBody>
      </p:sp>
    </p:spTree>
    <p:extLst>
      <p:ext uri="{BB962C8B-B14F-4D97-AF65-F5344CB8AC3E}">
        <p14:creationId xmlns:p14="http://schemas.microsoft.com/office/powerpoint/2010/main" val="1951263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33</a:t>
            </a:fld>
            <a:endParaRPr lang="en-US"/>
          </a:p>
        </p:txBody>
      </p:sp>
    </p:spTree>
    <p:extLst>
      <p:ext uri="{BB962C8B-B14F-4D97-AF65-F5344CB8AC3E}">
        <p14:creationId xmlns:p14="http://schemas.microsoft.com/office/powerpoint/2010/main" val="1243393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34</a:t>
            </a:fld>
            <a:endParaRPr lang="en-US"/>
          </a:p>
        </p:txBody>
      </p:sp>
    </p:spTree>
    <p:extLst>
      <p:ext uri="{BB962C8B-B14F-4D97-AF65-F5344CB8AC3E}">
        <p14:creationId xmlns:p14="http://schemas.microsoft.com/office/powerpoint/2010/main" val="390293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96206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9459"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r>
              <a:rPr lang="en-US"/>
              <a:t>Tech Ed North America 2010</a:t>
            </a:r>
          </a:p>
        </p:txBody>
      </p:sp>
      <p:sp>
        <p:nvSpPr>
          <p:cNvPr id="19460"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fld id="{8CB9DE7C-6FD8-457D-A5F4-084C5926EE8B}" type="datetime8">
              <a:rPr lang="en-US" smtClean="0"/>
              <a:pPr defTabSz="912813" fontAlgn="base">
                <a:spcBef>
                  <a:spcPct val="0"/>
                </a:spcBef>
                <a:spcAft>
                  <a:spcPct val="0"/>
                </a:spcAft>
              </a:pPr>
              <a:t>5/2/2018 10:50 AM</a:t>
            </a:fld>
            <a:endParaRPr lang="en-US"/>
          </a:p>
        </p:txBody>
      </p:sp>
      <p:sp>
        <p:nvSpPr>
          <p:cNvPr id="19461"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sz="800">
                <a:solidFill>
                  <a:schemeClr val="bg2"/>
                </a:solidFill>
              </a:rPr>
              <a:t>MICROSOFT CONFIDENTIAL</a:t>
            </a:r>
          </a:p>
          <a:p>
            <a:pPr defTabSz="912813" fontAlgn="base">
              <a:spcBef>
                <a:spcPct val="0"/>
              </a:spcBef>
              <a:spcAft>
                <a:spcPct val="0"/>
              </a:spcAft>
            </a:pPr>
            <a:r>
              <a:rPr lang="en-US">
                <a:solidFill>
                  <a:schemeClr val="bg2"/>
                </a:solidFill>
              </a:rPr>
              <a:t>© 2006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chemeClr val="bg2"/>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chemeClr val="bg2"/>
                </a:solidFill>
              </a:rPr>
            </a:br>
            <a:r>
              <a:rPr lang="en-US">
                <a:solidFill>
                  <a:schemeClr val="bg2"/>
                </a:solidFill>
              </a:rPr>
              <a:t>MICROSOFT MAKES NO WARRANTIES, EXPRESS, IMPLIED OR STATUTORY, AS TO THE INFORMATION IN THIS PRESENTATION.</a:t>
            </a:r>
          </a:p>
        </p:txBody>
      </p:sp>
      <p:sp>
        <p:nvSpPr>
          <p:cNvPr id="19462"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ABC88268-B158-4D99-A794-C75B3A4B69F3}" type="slidenum">
              <a:rPr lang="en-US" smtClean="0"/>
              <a:pPr defTabSz="912813" fontAlgn="base">
                <a:spcBef>
                  <a:spcPct val="0"/>
                </a:spcBef>
                <a:spcAft>
                  <a:spcPct val="0"/>
                </a:spcAft>
              </a:pPr>
              <a:t>40</a:t>
            </a:fld>
            <a:endParaRPr lang="en-US"/>
          </a:p>
        </p:txBody>
      </p:sp>
      <p:sp>
        <p:nvSpPr>
          <p:cNvPr id="12" name="Footer Placeholder 5"/>
          <p:cNvSpPr txBox="1">
            <a:spLocks/>
          </p:cNvSpPr>
          <p:nvPr/>
        </p:nvSpPr>
        <p:spPr>
          <a:xfrm>
            <a:off x="0" y="8686800"/>
            <a:ext cx="6172200" cy="457200"/>
          </a:xfrm>
          <a:prstGeom prst="rect">
            <a:avLst/>
          </a:prstGeom>
        </p:spPr>
        <p:txBody>
          <a:bodyPr vert="horz" lIns="91440" tIns="45720" rIns="91440" bIns="45720"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chemeClr val="tx1"/>
                </a:solidFill>
                <a:effectLst/>
                <a:uLnTx/>
                <a:uFillTx/>
                <a:latin typeface="Segoe" pitchFamily="34" charset="0"/>
                <a:ea typeface="+mn-ea"/>
                <a:cs typeface="+mn-cs"/>
              </a:rPr>
            </a:b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MICROSOFT MAKES NO WARRANTIES, EXPRESS, IMPLIED OR STATUTORY, AS TO THE INFORMATION IN THIS PRESENTATION.</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chemeClr val="tx1"/>
              </a:solidFill>
              <a:effectLst/>
              <a:uLnTx/>
              <a:uFillTx/>
              <a:latin typeface="Segoe" pitchFamily="34" charset="0"/>
              <a:ea typeface="+mn-ea"/>
              <a:cs typeface="+mn-cs"/>
            </a:endParaRPr>
          </a:p>
        </p:txBody>
      </p:sp>
    </p:spTree>
    <p:extLst>
      <p:ext uri="{BB962C8B-B14F-4D97-AF65-F5344CB8AC3E}">
        <p14:creationId xmlns:p14="http://schemas.microsoft.com/office/powerpoint/2010/main" val="299603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5/2/2018 10:50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46</a:t>
            </a:fld>
            <a:endParaRPr lang="en-US"/>
          </a:p>
        </p:txBody>
      </p:sp>
    </p:spTree>
    <p:extLst>
      <p:ext uri="{BB962C8B-B14F-4D97-AF65-F5344CB8AC3E}">
        <p14:creationId xmlns:p14="http://schemas.microsoft.com/office/powerpoint/2010/main" val="253877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0965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8</a:t>
            </a:fld>
            <a:endParaRPr lang="en-US"/>
          </a:p>
        </p:txBody>
      </p:sp>
    </p:spTree>
    <p:extLst>
      <p:ext uri="{BB962C8B-B14F-4D97-AF65-F5344CB8AC3E}">
        <p14:creationId xmlns:p14="http://schemas.microsoft.com/office/powerpoint/2010/main" val="1693545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5820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12</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13</a:t>
            </a:fld>
            <a:endParaRPr lang="en-US"/>
          </a:p>
        </p:txBody>
      </p:sp>
    </p:spTree>
    <p:extLst>
      <p:ext uri="{BB962C8B-B14F-4D97-AF65-F5344CB8AC3E}">
        <p14:creationId xmlns:p14="http://schemas.microsoft.com/office/powerpoint/2010/main" val="20601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49878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5/2/2018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190237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519587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5/2/2018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991231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2.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 id="2147484651" r:id="rId26"/>
    <p:sldLayoutId id="2147484658"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jpe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jpe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jpeg"/><Relationship Id="rId25" Type="http://schemas.openxmlformats.org/officeDocument/2006/relationships/image" Target="../media/image56.svg"/><Relationship Id="rId2" Type="http://schemas.openxmlformats.org/officeDocument/2006/relationships/notesSlide" Target="../notesSlides/notesSlide7.xml"/><Relationship Id="rId16" Type="http://schemas.openxmlformats.org/officeDocument/2006/relationships/image" Target="../media/image47.jpeg"/><Relationship Id="rId20"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svg"/><Relationship Id="rId15" Type="http://schemas.openxmlformats.org/officeDocument/2006/relationships/image" Target="../media/image46.jpeg"/><Relationship Id="rId23" Type="http://schemas.openxmlformats.org/officeDocument/2006/relationships/image" Target="../media/image54.jpeg"/><Relationship Id="rId10" Type="http://schemas.openxmlformats.org/officeDocument/2006/relationships/image" Target="../media/image41.png"/><Relationship Id="rId19" Type="http://schemas.openxmlformats.org/officeDocument/2006/relationships/image" Target="../media/image50.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 Id="rId22" Type="http://schemas.openxmlformats.org/officeDocument/2006/relationships/image" Target="../media/image53.jpeg"/></Relationships>
</file>

<file path=ppt/slides/_rels/slide13.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61.png"/><Relationship Id="rId12" Type="http://schemas.openxmlformats.org/officeDocument/2006/relationships/image" Target="../media/image64.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image" Target="../media/image59.png"/><Relationship Id="rId15" Type="http://schemas.openxmlformats.org/officeDocument/2006/relationships/image" Target="../media/image66.svg"/><Relationship Id="rId10" Type="http://schemas.openxmlformats.org/officeDocument/2006/relationships/image" Target="../media/image63.svg"/><Relationship Id="rId4" Type="http://schemas.openxmlformats.org/officeDocument/2006/relationships/image" Target="../media/image58.png"/><Relationship Id="rId9" Type="http://schemas.openxmlformats.org/officeDocument/2006/relationships/image" Target="../media/image35.png"/><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67.sv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6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67.svg"/><Relationship Id="rId5" Type="http://schemas.openxmlformats.org/officeDocument/2006/relationships/image" Target="../media/image65.png"/><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emf"/></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3.png"/><Relationship Id="rId18" Type="http://schemas.microsoft.com/office/2007/relationships/hdphoto" Target="../media/hdphoto2.wdp"/><Relationship Id="rId3" Type="http://schemas.openxmlformats.org/officeDocument/2006/relationships/image" Target="../media/image34.png"/><Relationship Id="rId7" Type="http://schemas.openxmlformats.org/officeDocument/2006/relationships/image" Target="../media/image40.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0.xml"/><Relationship Id="rId16" Type="http://schemas.openxmlformats.org/officeDocument/2006/relationships/image" Target="../media/image76.pn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1.png"/><Relationship Id="rId5" Type="http://schemas.openxmlformats.org/officeDocument/2006/relationships/image" Target="../media/image19.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65.png"/><Relationship Id="rId4" Type="http://schemas.openxmlformats.org/officeDocument/2006/relationships/image" Target="../media/image68.png"/><Relationship Id="rId9" Type="http://schemas.openxmlformats.org/officeDocument/2006/relationships/image" Target="../media/image16.png"/><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81.svg"/><Relationship Id="rId18" Type="http://schemas.openxmlformats.org/officeDocument/2006/relationships/image" Target="../media/image84.tiff"/><Relationship Id="rId3" Type="http://schemas.openxmlformats.org/officeDocument/2006/relationships/image" Target="../media/image79.tiff"/><Relationship Id="rId7" Type="http://schemas.openxmlformats.org/officeDocument/2006/relationships/image" Target="../media/image32.svg"/><Relationship Id="rId12" Type="http://schemas.openxmlformats.org/officeDocument/2006/relationships/image" Target="../media/image80.png"/><Relationship Id="rId17" Type="http://schemas.microsoft.com/office/2007/relationships/hdphoto" Target="../media/hdphoto2.wdp"/><Relationship Id="rId2" Type="http://schemas.openxmlformats.org/officeDocument/2006/relationships/notesSlide" Target="../notesSlides/notesSlide16.xml"/><Relationship Id="rId16" Type="http://schemas.openxmlformats.org/officeDocument/2006/relationships/image" Target="../media/image77.png"/><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76.png"/><Relationship Id="rId5" Type="http://schemas.openxmlformats.org/officeDocument/2006/relationships/image" Target="../media/image66.svg"/><Relationship Id="rId15" Type="http://schemas.openxmlformats.org/officeDocument/2006/relationships/image" Target="../media/image83.svg"/><Relationship Id="rId10" Type="http://schemas.openxmlformats.org/officeDocument/2006/relationships/image" Target="../media/image71.png"/><Relationship Id="rId19" Type="http://schemas.openxmlformats.org/officeDocument/2006/relationships/image" Target="../media/image9.emf"/><Relationship Id="rId4" Type="http://schemas.openxmlformats.org/officeDocument/2006/relationships/image" Target="../media/image65.png"/><Relationship Id="rId9" Type="http://schemas.openxmlformats.org/officeDocument/2006/relationships/image" Target="../media/image75.png"/><Relationship Id="rId14" Type="http://schemas.openxmlformats.org/officeDocument/2006/relationships/image" Target="../media/image82.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85.png"/><Relationship Id="rId18" Type="http://schemas.openxmlformats.org/officeDocument/2006/relationships/image" Target="../media/image81.svg"/><Relationship Id="rId3" Type="http://schemas.openxmlformats.org/officeDocument/2006/relationships/image" Target="../media/image79.tiff"/><Relationship Id="rId21" Type="http://schemas.openxmlformats.org/officeDocument/2006/relationships/image" Target="../media/image77.png"/><Relationship Id="rId7" Type="http://schemas.openxmlformats.org/officeDocument/2006/relationships/image" Target="../media/image31.png"/><Relationship Id="rId12" Type="http://schemas.openxmlformats.org/officeDocument/2006/relationships/image" Target="../media/image76.png"/><Relationship Id="rId17" Type="http://schemas.openxmlformats.org/officeDocument/2006/relationships/image" Target="../media/image80.png"/><Relationship Id="rId2" Type="http://schemas.openxmlformats.org/officeDocument/2006/relationships/notesSlide" Target="../notesSlides/notesSlide17.xml"/><Relationship Id="rId16" Type="http://schemas.openxmlformats.org/officeDocument/2006/relationships/image" Target="../media/image84.tiff"/><Relationship Id="rId20" Type="http://schemas.openxmlformats.org/officeDocument/2006/relationships/image" Target="../media/image83.svg"/><Relationship Id="rId1" Type="http://schemas.openxmlformats.org/officeDocument/2006/relationships/slideLayout" Target="../slideLayouts/slideLayout20.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87.gif"/><Relationship Id="rId10" Type="http://schemas.openxmlformats.org/officeDocument/2006/relationships/image" Target="../media/image75.png"/><Relationship Id="rId19" Type="http://schemas.openxmlformats.org/officeDocument/2006/relationships/image" Target="../media/image82.png"/><Relationship Id="rId4" Type="http://schemas.openxmlformats.org/officeDocument/2006/relationships/image" Target="../media/image9.emf"/><Relationship Id="rId9" Type="http://schemas.openxmlformats.org/officeDocument/2006/relationships/image" Target="../media/image15.emf"/><Relationship Id="rId14" Type="http://schemas.openxmlformats.org/officeDocument/2006/relationships/image" Target="../media/image86.svg"/><Relationship Id="rId22"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6.png"/><Relationship Id="rId18" Type="http://schemas.openxmlformats.org/officeDocument/2006/relationships/image" Target="../media/image77.png"/><Relationship Id="rId3" Type="http://schemas.openxmlformats.org/officeDocument/2006/relationships/image" Target="../media/image9.emf"/><Relationship Id="rId21" Type="http://schemas.openxmlformats.org/officeDocument/2006/relationships/image" Target="../media/image86.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83.svg"/><Relationship Id="rId2" Type="http://schemas.openxmlformats.org/officeDocument/2006/relationships/notesSlide" Target="../notesSlides/notesSlide18.xml"/><Relationship Id="rId16" Type="http://schemas.openxmlformats.org/officeDocument/2006/relationships/image" Target="../media/image82.png"/><Relationship Id="rId20" Type="http://schemas.openxmlformats.org/officeDocument/2006/relationships/image" Target="../media/image85.png"/><Relationship Id="rId1" Type="http://schemas.openxmlformats.org/officeDocument/2006/relationships/slideLayout" Target="../slideLayouts/slideLayout20.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79.tiff"/><Relationship Id="rId15" Type="http://schemas.openxmlformats.org/officeDocument/2006/relationships/image" Target="../media/image81.svg"/><Relationship Id="rId10" Type="http://schemas.openxmlformats.org/officeDocument/2006/relationships/image" Target="../media/image15.emf"/><Relationship Id="rId19" Type="http://schemas.microsoft.com/office/2007/relationships/hdphoto" Target="../media/hdphoto2.wdp"/><Relationship Id="rId4" Type="http://schemas.openxmlformats.org/officeDocument/2006/relationships/image" Target="../media/image84.tiff"/><Relationship Id="rId9" Type="http://schemas.openxmlformats.org/officeDocument/2006/relationships/image" Target="../media/image32.svg"/><Relationship Id="rId14" Type="http://schemas.openxmlformats.org/officeDocument/2006/relationships/image" Target="../media/image80.png"/><Relationship Id="rId22" Type="http://schemas.openxmlformats.org/officeDocument/2006/relationships/image" Target="../media/image87.gif"/></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80.png"/><Relationship Id="rId18" Type="http://schemas.microsoft.com/office/2007/relationships/hdphoto" Target="../media/hdphoto2.wdp"/><Relationship Id="rId3" Type="http://schemas.openxmlformats.org/officeDocument/2006/relationships/image" Target="../media/image84.tiff"/><Relationship Id="rId7" Type="http://schemas.openxmlformats.org/officeDocument/2006/relationships/image" Target="../media/image31.png"/><Relationship Id="rId12" Type="http://schemas.openxmlformats.org/officeDocument/2006/relationships/image" Target="../media/image76.png"/><Relationship Id="rId17" Type="http://schemas.openxmlformats.org/officeDocument/2006/relationships/image" Target="../media/image77.png"/><Relationship Id="rId2" Type="http://schemas.openxmlformats.org/officeDocument/2006/relationships/notesSlide" Target="../notesSlides/notesSlide19.xml"/><Relationship Id="rId16" Type="http://schemas.openxmlformats.org/officeDocument/2006/relationships/image" Target="../media/image83.svg"/><Relationship Id="rId1" Type="http://schemas.openxmlformats.org/officeDocument/2006/relationships/slideLayout" Target="../slideLayouts/slideLayout20.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82.png"/><Relationship Id="rId10" Type="http://schemas.openxmlformats.org/officeDocument/2006/relationships/image" Target="../media/image75.png"/><Relationship Id="rId19" Type="http://schemas.openxmlformats.org/officeDocument/2006/relationships/image" Target="../media/image9.emf"/><Relationship Id="rId4" Type="http://schemas.openxmlformats.org/officeDocument/2006/relationships/image" Target="../media/image79.tiff"/><Relationship Id="rId9" Type="http://schemas.openxmlformats.org/officeDocument/2006/relationships/image" Target="../media/image15.emf"/><Relationship Id="rId14" Type="http://schemas.openxmlformats.org/officeDocument/2006/relationships/image" Target="../media/image81.sv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5.png"/><Relationship Id="rId18" Type="http://schemas.openxmlformats.org/officeDocument/2006/relationships/image" Target="../media/image82.png"/><Relationship Id="rId3" Type="http://schemas.openxmlformats.org/officeDocument/2006/relationships/image" Target="../media/image9.emf"/><Relationship Id="rId21" Type="http://schemas.microsoft.com/office/2007/relationships/hdphoto" Target="../media/hdphoto2.wdp"/><Relationship Id="rId7" Type="http://schemas.openxmlformats.org/officeDocument/2006/relationships/image" Target="../media/image79.tiff"/><Relationship Id="rId12" Type="http://schemas.openxmlformats.org/officeDocument/2006/relationships/image" Target="../media/image15.emf"/><Relationship Id="rId17" Type="http://schemas.openxmlformats.org/officeDocument/2006/relationships/image" Target="../media/image81.svg"/><Relationship Id="rId2" Type="http://schemas.openxmlformats.org/officeDocument/2006/relationships/notesSlide" Target="../notesSlides/notesSlide20.xml"/><Relationship Id="rId16" Type="http://schemas.openxmlformats.org/officeDocument/2006/relationships/image" Target="../media/image80.png"/><Relationship Id="rId20" Type="http://schemas.openxmlformats.org/officeDocument/2006/relationships/image" Target="../media/image77.png"/><Relationship Id="rId1" Type="http://schemas.openxmlformats.org/officeDocument/2006/relationships/slideLayout" Target="../slideLayouts/slideLayout20.xml"/><Relationship Id="rId6" Type="http://schemas.openxmlformats.org/officeDocument/2006/relationships/image" Target="../media/image84.tiff"/><Relationship Id="rId11" Type="http://schemas.openxmlformats.org/officeDocument/2006/relationships/image" Target="../media/image32.svg"/><Relationship Id="rId5" Type="http://schemas.openxmlformats.org/officeDocument/2006/relationships/image" Target="../media/image86.svg"/><Relationship Id="rId15" Type="http://schemas.openxmlformats.org/officeDocument/2006/relationships/image" Target="../media/image76.png"/><Relationship Id="rId10" Type="http://schemas.openxmlformats.org/officeDocument/2006/relationships/image" Target="../media/image31.png"/><Relationship Id="rId19" Type="http://schemas.openxmlformats.org/officeDocument/2006/relationships/image" Target="../media/image83.svg"/><Relationship Id="rId4" Type="http://schemas.openxmlformats.org/officeDocument/2006/relationships/image" Target="../media/image85.png"/><Relationship Id="rId9" Type="http://schemas.openxmlformats.org/officeDocument/2006/relationships/image" Target="../media/image66.svg"/><Relationship Id="rId14" Type="http://schemas.openxmlformats.org/officeDocument/2006/relationships/image" Target="../media/image71.png"/><Relationship Id="rId22" Type="http://schemas.openxmlformats.org/officeDocument/2006/relationships/image" Target="../media/image87.gif"/></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6.png"/><Relationship Id="rId18" Type="http://schemas.openxmlformats.org/officeDocument/2006/relationships/image" Target="../media/image77.png"/><Relationship Id="rId3" Type="http://schemas.openxmlformats.org/officeDocument/2006/relationships/image" Target="../media/image9.emf"/><Relationship Id="rId21" Type="http://schemas.openxmlformats.org/officeDocument/2006/relationships/image" Target="../media/image86.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83.svg"/><Relationship Id="rId2" Type="http://schemas.openxmlformats.org/officeDocument/2006/relationships/notesSlide" Target="../notesSlides/notesSlide21.xml"/><Relationship Id="rId16" Type="http://schemas.openxmlformats.org/officeDocument/2006/relationships/image" Target="../media/image82.png"/><Relationship Id="rId20" Type="http://schemas.openxmlformats.org/officeDocument/2006/relationships/image" Target="../media/image85.png"/><Relationship Id="rId1" Type="http://schemas.openxmlformats.org/officeDocument/2006/relationships/slideLayout" Target="../slideLayouts/slideLayout20.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79.tiff"/><Relationship Id="rId15" Type="http://schemas.openxmlformats.org/officeDocument/2006/relationships/image" Target="../media/image81.svg"/><Relationship Id="rId10" Type="http://schemas.openxmlformats.org/officeDocument/2006/relationships/image" Target="../media/image15.emf"/><Relationship Id="rId19" Type="http://schemas.microsoft.com/office/2007/relationships/hdphoto" Target="../media/hdphoto2.wdp"/><Relationship Id="rId4" Type="http://schemas.openxmlformats.org/officeDocument/2006/relationships/image" Target="../media/image84.tiff"/><Relationship Id="rId9" Type="http://schemas.openxmlformats.org/officeDocument/2006/relationships/image" Target="../media/image32.svg"/><Relationship Id="rId14" Type="http://schemas.openxmlformats.org/officeDocument/2006/relationships/image" Target="../media/image80.png"/><Relationship Id="rId22" Type="http://schemas.openxmlformats.org/officeDocument/2006/relationships/image" Target="../media/image87.gif"/></Relationships>
</file>

<file path=ppt/slides/_rels/slide34.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8.png"/><Relationship Id="rId18" Type="http://schemas.openxmlformats.org/officeDocument/2006/relationships/image" Target="../media/image19.png"/><Relationship Id="rId3" Type="http://schemas.openxmlformats.org/officeDocument/2006/relationships/image" Target="../media/image71.png"/><Relationship Id="rId7" Type="http://schemas.openxmlformats.org/officeDocument/2006/relationships/image" Target="../media/image89.png"/><Relationship Id="rId12" Type="http://schemas.openxmlformats.org/officeDocument/2006/relationships/image" Target="../media/image16.png"/><Relationship Id="rId17" Type="http://schemas.openxmlformats.org/officeDocument/2006/relationships/image" Target="../media/image68.png"/><Relationship Id="rId2" Type="http://schemas.openxmlformats.org/officeDocument/2006/relationships/notesSlide" Target="../notesSlides/notesSlide22.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74.png"/><Relationship Id="rId15" Type="http://schemas.openxmlformats.org/officeDocument/2006/relationships/image" Target="../media/image72.png"/><Relationship Id="rId10" Type="http://schemas.openxmlformats.org/officeDocument/2006/relationships/image" Target="../media/image90.png"/><Relationship Id="rId19" Type="http://schemas.openxmlformats.org/officeDocument/2006/relationships/image" Target="../media/image69.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7.png"/><Relationship Id="rId1" Type="http://schemas.openxmlformats.org/officeDocument/2006/relationships/slideLayout" Target="../slideLayouts/slideLayout19.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hyperlink" Target="https://microsoft.sharepoint.com/teams/BrandCentral/Search/pages/BCPhotographyResults.aspx#Default=%7B%22k%22%3A%22%22%2C%22o%22%3A%5B%7B%22p%22%3A%22Created%22%2C%22d%22%3A1%7D%5D%2C%22l%22%3A1033%7D"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microsoft.sharepoint.com/teams/BrandCentral/Search/Pages/BCIllustrationsResults.aspx?k=Illustrations"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5.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hyperlink" Target="https://blogs.msdn.microsoft.com/SteveLasker" TargetMode="External"/><Relationship Id="rId5" Type="http://schemas.openxmlformats.org/officeDocument/2006/relationships/hyperlink" Target="aka.ms/acr/build" TargetMode="External"/><Relationship Id="rId4" Type="http://schemas.openxmlformats.org/officeDocument/2006/relationships/image" Target="../media/image67.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emf"/><Relationship Id="rId11" Type="http://schemas.microsoft.com/office/2007/relationships/hdphoto" Target="../media/hdphoto1.wdp"/><Relationship Id="rId5" Type="http://schemas.openxmlformats.org/officeDocument/2006/relationships/image" Target="../media/image9.emf"/><Relationship Id="rId1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gif"/><Relationship Id="rId14" Type="http://schemas.openxmlformats.org/officeDocument/2006/relationships/image" Target="../media/image1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emf"/><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615553"/>
          </a:xfrm>
        </p:spPr>
        <p:txBody>
          <a:bodyPr/>
          <a:lstStyle/>
          <a:p>
            <a:r>
              <a:rPr lang="en-US"/>
              <a:t>Configuration Provider </a:t>
            </a:r>
            <a:br>
              <a:rPr lang="en-US"/>
            </a:br>
            <a:r>
              <a:rPr lang="en-US"/>
              <a:t>	- extracting settings from your container</a:t>
            </a:r>
          </a:p>
        </p:txBody>
      </p:sp>
    </p:spTree>
    <p:extLst>
      <p:ext uri="{BB962C8B-B14F-4D97-AF65-F5344CB8AC3E}">
        <p14:creationId xmlns:p14="http://schemas.microsoft.com/office/powerpoint/2010/main" val="30158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ol floaty icon">
            <a:extLst>
              <a:ext uri="{FF2B5EF4-FFF2-40B4-BE49-F238E27FC236}">
                <a16:creationId xmlns:a16="http://schemas.microsoft.com/office/drawing/2014/main" id="{80B61172-051F-4DD4-9369-164806087ED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2149" y="2444575"/>
            <a:ext cx="1433967" cy="8059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pool floaty icon">
            <a:extLst>
              <a:ext uri="{FF2B5EF4-FFF2-40B4-BE49-F238E27FC236}">
                <a16:creationId xmlns:a16="http://schemas.microsoft.com/office/drawing/2014/main" id="{3BADE5C4-2606-4B1C-BF58-D277731670F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030" y="4921862"/>
            <a:ext cx="1029647" cy="10296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0203" y="4538985"/>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pool floaty icon">
            <a:extLst>
              <a:ext uri="{FF2B5EF4-FFF2-40B4-BE49-F238E27FC236}">
                <a16:creationId xmlns:a16="http://schemas.microsoft.com/office/drawing/2014/main" id="{B6E6BECA-06F1-479C-99D6-4A2AF8B89E0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1651" y="4517239"/>
            <a:ext cx="1293959" cy="11038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7053" y="2129475"/>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186" y="4518808"/>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60"/>
                                        </p:tgtEl>
                                        <p:attrNameLst>
                                          <p:attrName>style.visibility</p:attrName>
                                        </p:attrNameLst>
                                      </p:cBhvr>
                                      <p:to>
                                        <p:strVal val="visible"/>
                                      </p:to>
                                    </p:set>
                                    <p:animEffect transition="in" filter="fade">
                                      <p:cBhvr>
                                        <p:cTn id="120" dur="500"/>
                                        <p:tgtEl>
                                          <p:spTgt spid="2060"/>
                                        </p:tgtEl>
                                      </p:cBhvr>
                                    </p:animEffect>
                                    <p:anim calcmode="lin" valueType="num">
                                      <p:cBhvr>
                                        <p:cTn id="121" dur="500" fill="hold"/>
                                        <p:tgtEl>
                                          <p:spTgt spid="2060"/>
                                        </p:tgtEl>
                                        <p:attrNameLst>
                                          <p:attrName>ppt_x</p:attrName>
                                        </p:attrNameLst>
                                      </p:cBhvr>
                                      <p:tavLst>
                                        <p:tav tm="0">
                                          <p:val>
                                            <p:strVal val="#ppt_x"/>
                                          </p:val>
                                        </p:tav>
                                        <p:tav tm="100000">
                                          <p:val>
                                            <p:strVal val="#ppt_x"/>
                                          </p:val>
                                        </p:tav>
                                      </p:tavLst>
                                    </p:anim>
                                    <p:anim calcmode="lin" valueType="num">
                                      <p:cBhvr>
                                        <p:cTn id="122" dur="5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4"/>
                                        </p:tgtEl>
                                        <p:attrNameLst>
                                          <p:attrName>style.visibility</p:attrName>
                                        </p:attrNameLst>
                                      </p:cBhvr>
                                      <p:to>
                                        <p:strVal val="visible"/>
                                      </p:to>
                                    </p:set>
                                    <p:animEffect transition="in" filter="fade">
                                      <p:cBhvr>
                                        <p:cTn id="127" dur="500"/>
                                        <p:tgtEl>
                                          <p:spTgt spid="2064"/>
                                        </p:tgtEl>
                                      </p:cBhvr>
                                    </p:animEffect>
                                    <p:anim calcmode="lin" valueType="num">
                                      <p:cBhvr>
                                        <p:cTn id="128" dur="500" fill="hold"/>
                                        <p:tgtEl>
                                          <p:spTgt spid="2064"/>
                                        </p:tgtEl>
                                        <p:attrNameLst>
                                          <p:attrName>ppt_x</p:attrName>
                                        </p:attrNameLst>
                                      </p:cBhvr>
                                      <p:tavLst>
                                        <p:tav tm="0">
                                          <p:val>
                                            <p:strVal val="#ppt_x"/>
                                          </p:val>
                                        </p:tav>
                                        <p:tav tm="100000">
                                          <p:val>
                                            <p:strVal val="#ppt_x"/>
                                          </p:val>
                                        </p:tav>
                                      </p:tavLst>
                                    </p:anim>
                                    <p:anim calcmode="lin" valueType="num">
                                      <p:cBhvr>
                                        <p:cTn id="129" dur="5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68"/>
                                        </p:tgtEl>
                                        <p:attrNameLst>
                                          <p:attrName>style.visibility</p:attrName>
                                        </p:attrNameLst>
                                      </p:cBhvr>
                                      <p:to>
                                        <p:strVal val="visible"/>
                                      </p:to>
                                    </p:set>
                                    <p:animEffect transition="in" filter="fade">
                                      <p:cBhvr>
                                        <p:cTn id="134" dur="500"/>
                                        <p:tgtEl>
                                          <p:spTgt spid="2068"/>
                                        </p:tgtEl>
                                      </p:cBhvr>
                                    </p:animEffect>
                                    <p:anim calcmode="lin" valueType="num">
                                      <p:cBhvr>
                                        <p:cTn id="135" dur="500" fill="hold"/>
                                        <p:tgtEl>
                                          <p:spTgt spid="2068"/>
                                        </p:tgtEl>
                                        <p:attrNameLst>
                                          <p:attrName>ppt_x</p:attrName>
                                        </p:attrNameLst>
                                      </p:cBhvr>
                                      <p:tavLst>
                                        <p:tav tm="0">
                                          <p:val>
                                            <p:strVal val="#ppt_x"/>
                                          </p:val>
                                        </p:tav>
                                        <p:tav tm="100000">
                                          <p:val>
                                            <p:strVal val="#ppt_x"/>
                                          </p:val>
                                        </p:tav>
                                      </p:tavLst>
                                    </p:anim>
                                    <p:anim calcmode="lin" valueType="num">
                                      <p:cBhvr>
                                        <p:cTn id="136" dur="500" fill="hold"/>
                                        <p:tgtEl>
                                          <p:spTgt spid="206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Effect transition="in" filter="fade">
                                      <p:cBhvr>
                                        <p:cTn id="141" dur="500"/>
                                        <p:tgtEl>
                                          <p:spTgt spid="2070"/>
                                        </p:tgtEl>
                                      </p:cBhvr>
                                    </p:animEffect>
                                    <p:anim calcmode="lin" valueType="num">
                                      <p:cBhvr>
                                        <p:cTn id="142" dur="500" fill="hold"/>
                                        <p:tgtEl>
                                          <p:spTgt spid="2070"/>
                                        </p:tgtEl>
                                        <p:attrNameLst>
                                          <p:attrName>ppt_x</p:attrName>
                                        </p:attrNameLst>
                                      </p:cBhvr>
                                      <p:tavLst>
                                        <p:tav tm="0">
                                          <p:val>
                                            <p:strVal val="#ppt_x"/>
                                          </p:val>
                                        </p:tav>
                                        <p:tav tm="100000">
                                          <p:val>
                                            <p:strVal val="#ppt_x"/>
                                          </p:val>
                                        </p:tav>
                                      </p:tavLst>
                                    </p:anim>
                                    <p:anim calcmode="lin" valueType="num">
                                      <p:cBhvr>
                                        <p:cTn id="143"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2066"/>
                                        </p:tgtEl>
                                        <p:attrNameLst>
                                          <p:attrName>style.visibility</p:attrName>
                                        </p:attrNameLst>
                                      </p:cBhvr>
                                      <p:to>
                                        <p:strVal val="visible"/>
                                      </p:to>
                                    </p:set>
                                    <p:animEffect transition="in" filter="fade">
                                      <p:cBhvr>
                                        <p:cTn id="148" dur="500"/>
                                        <p:tgtEl>
                                          <p:spTgt spid="2066"/>
                                        </p:tgtEl>
                                      </p:cBhvr>
                                    </p:animEffect>
                                    <p:anim calcmode="lin" valueType="num">
                                      <p:cBhvr>
                                        <p:cTn id="149" dur="500" fill="hold"/>
                                        <p:tgtEl>
                                          <p:spTgt spid="2066"/>
                                        </p:tgtEl>
                                        <p:attrNameLst>
                                          <p:attrName>ppt_x</p:attrName>
                                        </p:attrNameLst>
                                      </p:cBhvr>
                                      <p:tavLst>
                                        <p:tav tm="0">
                                          <p:val>
                                            <p:strVal val="#ppt_x"/>
                                          </p:val>
                                        </p:tav>
                                        <p:tav tm="100000">
                                          <p:val>
                                            <p:strVal val="#ppt_x"/>
                                          </p:val>
                                        </p:tav>
                                      </p:tavLst>
                                    </p:anim>
                                    <p:anim calcmode="lin" valueType="num">
                                      <p:cBhvr>
                                        <p:cTn id="150"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anim calcmode="lin" valueType="num">
                                      <p:cBhvr>
                                        <p:cTn id="156" dur="500" fill="hold"/>
                                        <p:tgtEl>
                                          <p:spTgt spid="2072"/>
                                        </p:tgtEl>
                                        <p:attrNameLst>
                                          <p:attrName>ppt_x</p:attrName>
                                        </p:attrNameLst>
                                      </p:cBhvr>
                                      <p:tavLst>
                                        <p:tav tm="0">
                                          <p:val>
                                            <p:strVal val="#ppt_x"/>
                                          </p:val>
                                        </p:tav>
                                        <p:tav tm="100000">
                                          <p:val>
                                            <p:strVal val="#ppt_x"/>
                                          </p:val>
                                        </p:tav>
                                      </p:tavLst>
                                    </p:anim>
                                    <p:anim calcmode="lin" valueType="num">
                                      <p:cBhvr>
                                        <p:cTn id="157"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2058"/>
                                        </p:tgtEl>
                                        <p:attrNameLst>
                                          <p:attrName>style.visibility</p:attrName>
                                        </p:attrNameLst>
                                      </p:cBhvr>
                                      <p:to>
                                        <p:strVal val="visible"/>
                                      </p:to>
                                    </p:set>
                                    <p:animEffect transition="in" filter="fade">
                                      <p:cBhvr>
                                        <p:cTn id="162" dur="500"/>
                                        <p:tgtEl>
                                          <p:spTgt spid="2058"/>
                                        </p:tgtEl>
                                      </p:cBhvr>
                                    </p:animEffect>
                                    <p:anim calcmode="lin" valueType="num">
                                      <p:cBhvr>
                                        <p:cTn id="163" dur="500" fill="hold"/>
                                        <p:tgtEl>
                                          <p:spTgt spid="2058"/>
                                        </p:tgtEl>
                                        <p:attrNameLst>
                                          <p:attrName>ppt_x</p:attrName>
                                        </p:attrNameLst>
                                      </p:cBhvr>
                                      <p:tavLst>
                                        <p:tav tm="0">
                                          <p:val>
                                            <p:strVal val="#ppt_x"/>
                                          </p:val>
                                        </p:tav>
                                        <p:tav tm="100000">
                                          <p:val>
                                            <p:strVal val="#ppt_x"/>
                                          </p:val>
                                        </p:tav>
                                      </p:tavLst>
                                    </p:anim>
                                    <p:anim calcmode="lin" valueType="num">
                                      <p:cBhvr>
                                        <p:cTn id="164"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069"/>
                                        </p:tgtEl>
                                        <p:attrNameLst>
                                          <p:attrName>style.visibility</p:attrName>
                                        </p:attrNameLst>
                                      </p:cBhvr>
                                      <p:to>
                                        <p:strVal val="visible"/>
                                      </p:to>
                                    </p:set>
                                    <p:animEffect transition="in" filter="fade">
                                      <p:cBhvr>
                                        <p:cTn id="169" dur="500"/>
                                        <p:tgtEl>
                                          <p:spTgt spid="2069"/>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nodeType="clickEffect">
                                  <p:stCondLst>
                                    <p:cond delay="0"/>
                                  </p:stCondLst>
                                  <p:childTnLst>
                                    <p:animEffect transition="out" filter="dissolve">
                                      <p:cBhvr>
                                        <p:cTn id="173" dur="500"/>
                                        <p:tgtEl>
                                          <p:spTgt spid="2069"/>
                                        </p:tgtEl>
                                      </p:cBhvr>
                                    </p:animEffect>
                                    <p:set>
                                      <p:cBhvr>
                                        <p:cTn id="174" dur="1" fill="hold">
                                          <p:stCondLst>
                                            <p:cond delay="499"/>
                                          </p:stCondLst>
                                        </p:cTn>
                                        <p:tgtEl>
                                          <p:spTgt spid="2069"/>
                                        </p:tgtEl>
                                        <p:attrNameLst>
                                          <p:attrName>style.visibility</p:attrName>
                                        </p:attrNameLst>
                                      </p:cBhvr>
                                      <p:to>
                                        <p:strVal val="hidden"/>
                                      </p:to>
                                    </p:set>
                                  </p:childTnLst>
                                </p:cTn>
                              </p:par>
                              <p:par>
                                <p:cTn id="175" presetID="2" presetClass="entr" presetSubtype="4" fill="hold" nodeType="withEffect">
                                  <p:stCondLst>
                                    <p:cond delay="0"/>
                                  </p:stCondLst>
                                  <p:childTnLst>
                                    <p:set>
                                      <p:cBhvr>
                                        <p:cTn id="176" dur="1" fill="hold">
                                          <p:stCondLst>
                                            <p:cond delay="0"/>
                                          </p:stCondLst>
                                        </p:cTn>
                                        <p:tgtEl>
                                          <p:spTgt spid="2071"/>
                                        </p:tgtEl>
                                        <p:attrNameLst>
                                          <p:attrName>style.visibility</p:attrName>
                                        </p:attrNameLst>
                                      </p:cBhvr>
                                      <p:to>
                                        <p:strVal val="visible"/>
                                      </p:to>
                                    </p:set>
                                    <p:anim calcmode="lin" valueType="num">
                                      <p:cBhvr additive="base">
                                        <p:cTn id="177" dur="500" fill="hold"/>
                                        <p:tgtEl>
                                          <p:spTgt spid="2071"/>
                                        </p:tgtEl>
                                        <p:attrNameLst>
                                          <p:attrName>ppt_x</p:attrName>
                                        </p:attrNameLst>
                                      </p:cBhvr>
                                      <p:tavLst>
                                        <p:tav tm="0">
                                          <p:val>
                                            <p:strVal val="#ppt_x"/>
                                          </p:val>
                                        </p:tav>
                                        <p:tav tm="100000">
                                          <p:val>
                                            <p:strVal val="#ppt_x"/>
                                          </p:val>
                                        </p:tav>
                                      </p:tavLst>
                                    </p:anim>
                                    <p:anim calcmode="lin" valueType="num">
                                      <p:cBhvr additive="base">
                                        <p:cTn id="178"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6" presetClass="emph" presetSubtype="0" fill="hold" nodeType="clickEffect">
                                  <p:stCondLst>
                                    <p:cond delay="0"/>
                                  </p:stCondLst>
                                  <p:childTnLst>
                                    <p:animScale>
                                      <p:cBhvr>
                                        <p:cTn id="182" dur="3000" fill="hold"/>
                                        <p:tgtEl>
                                          <p:spTgt spid="2062"/>
                                        </p:tgtEl>
                                      </p:cBhvr>
                                      <p:by x="400000" y="400000"/>
                                    </p:animScale>
                                  </p:childTnLst>
                                </p:cTn>
                              </p:par>
                              <p:par>
                                <p:cTn id="183" presetID="15" presetClass="exit" presetSubtype="0" fill="hold" nodeType="withEffect">
                                  <p:stCondLst>
                                    <p:cond delay="2100"/>
                                  </p:stCondLst>
                                  <p:childTnLst>
                                    <p:anim calcmode="lin" valueType="num">
                                      <p:cBhvr>
                                        <p:cTn id="184" dur="1000"/>
                                        <p:tgtEl>
                                          <p:spTgt spid="2062"/>
                                        </p:tgtEl>
                                        <p:attrNameLst>
                                          <p:attrName>ppt_w</p:attrName>
                                        </p:attrNameLst>
                                      </p:cBhvr>
                                      <p:tavLst>
                                        <p:tav tm="0">
                                          <p:val>
                                            <p:strVal val="ppt_w"/>
                                          </p:val>
                                        </p:tav>
                                        <p:tav tm="100000">
                                          <p:val>
                                            <p:fltVal val="0"/>
                                          </p:val>
                                        </p:tav>
                                      </p:tavLst>
                                    </p:anim>
                                    <p:anim calcmode="lin" valueType="num">
                                      <p:cBhvr>
                                        <p:cTn id="185" dur="1000"/>
                                        <p:tgtEl>
                                          <p:spTgt spid="2062"/>
                                        </p:tgtEl>
                                        <p:attrNameLst>
                                          <p:attrName>ppt_h</p:attrName>
                                        </p:attrNameLst>
                                      </p:cBhvr>
                                      <p:tavLst>
                                        <p:tav tm="0">
                                          <p:val>
                                            <p:strVal val="ppt_h"/>
                                          </p:val>
                                        </p:tav>
                                        <p:tav tm="100000">
                                          <p:val>
                                            <p:fltVal val="0"/>
                                          </p:val>
                                        </p:tav>
                                      </p:tavLst>
                                    </p:anim>
                                    <p:anim calcmode="lin" valueType="num">
                                      <p:cBhvr>
                                        <p:cTn id="186"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7"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8"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Native Container Builds</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Announcing ACR Build</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a:t>Native Container Build Service</a:t>
            </a:r>
          </a:p>
          <a:p>
            <a:r>
              <a:rPr lang="en-US"/>
              <a:t>	Follows </a:t>
            </a:r>
            <a:r>
              <a:rPr lang="en-US" b="1">
                <a:latin typeface="Courier New" panose="02070309020205020404" pitchFamily="49" charset="0"/>
                <a:cs typeface="Courier New" panose="02070309020205020404" pitchFamily="49" charset="0"/>
              </a:rPr>
              <a:t>docker build </a:t>
            </a:r>
            <a:r>
              <a:rPr lang="en-US"/>
              <a:t>semantics</a:t>
            </a:r>
          </a:p>
          <a:p>
            <a:r>
              <a:rPr lang="en-US" sz="2000" b="1">
                <a:latin typeface="Courier New" panose="02070309020205020404" pitchFamily="49" charset="0"/>
                <a:cs typeface="Courier New" panose="02070309020205020404" pitchFamily="49" charset="0"/>
              </a:rPr>
              <a:t>		docker build –t helloworld:v1 .</a:t>
            </a:r>
          </a:p>
          <a:p>
            <a:r>
              <a:rPr lang="en-US" sz="2000" b="1">
                <a:latin typeface="Courier New" panose="02070309020205020404" pitchFamily="49" charset="0"/>
                <a:cs typeface="Courier New" panose="02070309020205020404" pitchFamily="49" charset="0"/>
              </a:rPr>
              <a:t>		az acr build –t helloworld{{.Build.ID}} . </a:t>
            </a:r>
            <a:endParaRPr lang="en-US" sz="2000"/>
          </a:p>
          <a:p>
            <a:r>
              <a:rPr lang="en-US"/>
              <a:t>	Inner-loop pre check-in validations</a:t>
            </a:r>
          </a:p>
          <a:p>
            <a:r>
              <a:rPr lang="en-US"/>
              <a:t>	Trigger based builds (git commits, base image updates)</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a:solidFill>
                  <a:srgbClr val="0070C0"/>
                </a:solidFill>
                <a:latin typeface="Courier New" panose="02070309020205020404" pitchFamily="49" charset="0"/>
                <a:cs typeface="Courier New" panose="02070309020205020404" pitchFamily="49" charset="0"/>
              </a:rPr>
              <a:t>helloworld{{.Build.ID}}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err="1">
                <a:solidFill>
                  <a:srgbClr val="0070C0"/>
                </a:solidFill>
                <a:latin typeface="Courier New" panose="02070309020205020404" pitchFamily="49" charset="0"/>
                <a:cs typeface="Courier New" panose="02070309020205020404" pitchFamily="49" charset="0"/>
              </a:rPr>
              <a:t>myBuildTask</a:t>
            </a:r>
            <a:endParaRPr lang="en-US" sz="2000" b="1">
              <a:solidFill>
                <a:srgbClr val="0070C0"/>
              </a:solidFill>
              <a:latin typeface="Courier New" panose="02070309020205020404" pitchFamily="49" charset="0"/>
              <a:cs typeface="Courier New" panose="02070309020205020404" pitchFamily="49" charset="0"/>
            </a:endParaRP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err="1">
                <a:solidFill>
                  <a:srgbClr val="0070C0"/>
                </a:solidFill>
                <a:latin typeface="Courier New" panose="02070309020205020404" pitchFamily="49" charset="0"/>
                <a:cs typeface="Courier New" panose="02070309020205020404" pitchFamily="49" charset="0"/>
              </a:rPr>
              <a:t>jengademos</a:t>
            </a:r>
            <a:r>
              <a:rPr lang="en-US" sz="2000" b="1">
                <a:solidFill>
                  <a:srgbClr val="0070C0"/>
                </a:solidFill>
                <a:latin typeface="Courier New" panose="02070309020205020404" pitchFamily="49" charset="0"/>
                <a:cs typeface="Courier New" panose="02070309020205020404" pitchFamily="49" charset="0"/>
              </a:rPr>
              <a:t>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a:solidFill>
                  <a:srgbClr val="0070C0"/>
                </a:solidFill>
                <a:latin typeface="Courier New" panose="02070309020205020404" pitchFamily="49" charset="0"/>
                <a:cs typeface="Courier New" panose="02070309020205020404" pitchFamily="49" charset="0"/>
              </a:rPr>
              <a:t>https://github.com/me/helloworld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a:solidFill>
                  <a:srgbClr val="0070C0"/>
                </a:solidFill>
                <a:latin typeface="Courier New" panose="02070309020205020404" pitchFamily="49" charset="0"/>
                <a:cs typeface="Courier New" panose="02070309020205020404" pitchFamily="49" charset="0"/>
              </a:rPr>
              <a:t>master</a:t>
            </a:r>
          </a:p>
          <a:p>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a:solidFill>
                  <a:srgbClr val="0070C0"/>
                </a:solidFill>
                <a:latin typeface="Courier New" panose="02070309020205020404" pitchFamily="49" charset="0"/>
                <a:cs typeface="Courier New" panose="02070309020205020404" pitchFamily="49" charset="0"/>
              </a:rPr>
              <a:t>$PAT</a:t>
            </a:r>
          </a:p>
          <a:p>
            <a:endParaRPr lang="en-US"/>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test</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a:t>
            </a:r>
            <a:r>
              <a:rPr lang="en-US" sz="1600" err="1">
                <a:solidFill>
                  <a:srgbClr val="D4D4D4"/>
                </a:solidFill>
                <a:latin typeface="Consolas" panose="020B0609020204030204" pitchFamily="49" charset="0"/>
              </a:rPr>
              <a:t>Web.test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test </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42" presetClass="path" presetSubtype="0" accel="50000" decel="50000" fill="hold" grpId="0" nodeType="withEffect">
                                  <p:stCondLst>
                                    <p:cond delay="0"/>
                                  </p:stCondLst>
                                  <p:childTnLst>
                                    <p:animMotion origin="layout" path="M 3.33333E-6 4.81481E-6 L 0.22643 -0.01644 " pathEditMode="relative" rAng="0" ptsTypes="AA">
                                      <p:cBhvr>
                                        <p:cTn id="48" dur="2000" fill="hold"/>
                                        <p:tgtEl>
                                          <p:spTgt spid="52"/>
                                        </p:tgtEl>
                                        <p:attrNameLst>
                                          <p:attrName>ppt_x</p:attrName>
                                          <p:attrName>ppt_y</p:attrName>
                                        </p:attrNameLst>
                                      </p:cBhvr>
                                      <p:rCtr x="11315" y="-833"/>
                                    </p:animMotion>
                                  </p:childTnLst>
                                </p:cTn>
                              </p:par>
                              <p:par>
                                <p:cTn id="49" presetID="1" presetClass="entr" presetSubtype="0" fill="hold" grpId="2" nodeType="withEffect">
                                  <p:stCondLst>
                                    <p:cond delay="9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path" presetSubtype="0" accel="50000" decel="50000" fill="hold" grpId="0" nodeType="withEffect">
                                  <p:stCondLst>
                                    <p:cond delay="900"/>
                                  </p:stCondLst>
                                  <p:childTnLst>
                                    <p:animMotion origin="layout" path="M 3.54167E-6 4.81481E-6 L 0.22656 -0.01644 " pathEditMode="relative" rAng="0" ptsTypes="AA">
                                      <p:cBhvr>
                                        <p:cTn id="52" dur="2000" fill="hold"/>
                                        <p:tgtEl>
                                          <p:spTgt spid="15"/>
                                        </p:tgtEl>
                                        <p:attrNameLst>
                                          <p:attrName>ppt_x</p:attrName>
                                          <p:attrName>ppt_y</p:attrName>
                                        </p:attrNameLst>
                                      </p:cBhvr>
                                      <p:rCtr x="11354" y="-833"/>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22644 -0.01644 L 0.22942 0.24282 " pathEditMode="relative" rAng="0" ptsTypes="AA">
                                      <p:cBhvr>
                                        <p:cTn id="56" dur="2000" fill="hold"/>
                                        <p:tgtEl>
                                          <p:spTgt spid="52"/>
                                        </p:tgtEl>
                                        <p:attrNameLst>
                                          <p:attrName>ppt_x</p:attrName>
                                          <p:attrName>ppt_y</p:attrName>
                                        </p:attrNameLst>
                                      </p:cBhvr>
                                      <p:rCtr x="221" y="12940"/>
                                    </p:animMotion>
                                  </p:childTnLst>
                                </p:cTn>
                              </p:par>
                              <p:par>
                                <p:cTn id="57" presetID="10" presetClass="entr" presetSubtype="0" fill="hold" nodeType="withEffect">
                                  <p:stCondLst>
                                    <p:cond delay="150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42" presetClass="path" presetSubtype="0" accel="50000" decel="50000" fill="hold" grpId="1" nodeType="withEffect">
                                  <p:stCondLst>
                                    <p:cond delay="700"/>
                                  </p:stCondLst>
                                  <p:childTnLst>
                                    <p:animMotion origin="layout" path="M 0.22656 -0.01644 L 0.28841 0.24305 " pathEditMode="relative" rAng="0" ptsTypes="AA">
                                      <p:cBhvr>
                                        <p:cTn id="61" dur="2000" fill="hold"/>
                                        <p:tgtEl>
                                          <p:spTgt spid="15"/>
                                        </p:tgtEl>
                                        <p:attrNameLst>
                                          <p:attrName>ppt_x</p:attrName>
                                          <p:attrName>ppt_y</p:attrName>
                                        </p:attrNameLst>
                                      </p:cBhvr>
                                      <p:rCtr x="3034" y="12940"/>
                                    </p:animMotion>
                                  </p:childTnLst>
                                </p:cTn>
                              </p:par>
                              <p:par>
                                <p:cTn id="62" presetID="10" presetClass="entr" presetSubtype="0" fill="hold" nodeType="withEffect">
                                  <p:stCondLst>
                                    <p:cond delay="225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6" grpId="0" animBg="1"/>
      <p:bldP spid="7" grpId="0" animBg="1"/>
      <p:bldP spid="8" grpId="0" animBg="1"/>
      <p:bldP spid="15" grpId="0" animBg="1"/>
      <p:bldP spid="15" grpId="1" animBg="1"/>
      <p:bldP spid="15"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Deployment</a:t>
            </a:r>
          </a:p>
        </p:txBody>
      </p:sp>
    </p:spTree>
    <p:extLst>
      <p:ext uri="{BB962C8B-B14F-4D97-AF65-F5344CB8AC3E}">
        <p14:creationId xmlns:p14="http://schemas.microsoft.com/office/powerpoint/2010/main" val="1757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CF8B-6EAF-4AB0-B5C0-EFCC8EAA5BA2}"/>
              </a:ext>
            </a:extLst>
          </p:cNvPr>
          <p:cNvSpPr>
            <a:spLocks noGrp="1"/>
          </p:cNvSpPr>
          <p:nvPr>
            <p:ph type="title"/>
          </p:nvPr>
        </p:nvSpPr>
        <p:spPr/>
        <p:txBody>
          <a:bodyPr/>
          <a:lstStyle/>
          <a:p>
            <a:r>
              <a:rPr lang="en-US"/>
              <a:t>Deployment</a:t>
            </a:r>
          </a:p>
        </p:txBody>
      </p:sp>
      <p:sp>
        <p:nvSpPr>
          <p:cNvPr id="3" name="Text Placeholder 2">
            <a:extLst>
              <a:ext uri="{FF2B5EF4-FFF2-40B4-BE49-F238E27FC236}">
                <a16:creationId xmlns:a16="http://schemas.microsoft.com/office/drawing/2014/main" id="{9D162DBA-081A-4EEB-BE31-FE84AD343501}"/>
              </a:ext>
            </a:extLst>
          </p:cNvPr>
          <p:cNvSpPr>
            <a:spLocks noGrp="1"/>
          </p:cNvSpPr>
          <p:nvPr>
            <p:ph type="body" sz="quarter" idx="10"/>
          </p:nvPr>
        </p:nvSpPr>
        <p:spPr/>
        <p:txBody>
          <a:bodyPr/>
          <a:lstStyle/>
          <a:p>
            <a:endParaRPr lang="en-US"/>
          </a:p>
        </p:txBody>
      </p:sp>
      <p:sp>
        <p:nvSpPr>
          <p:cNvPr id="4" name="Freeform: Shape 3">
            <a:extLst>
              <a:ext uri="{FF2B5EF4-FFF2-40B4-BE49-F238E27FC236}">
                <a16:creationId xmlns:a16="http://schemas.microsoft.com/office/drawing/2014/main" id="{D04578D2-F8EE-471D-8A17-E48DE4BB470D}"/>
              </a:ext>
            </a:extLst>
          </p:cNvPr>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grpSp>
        <p:nvGrpSpPr>
          <p:cNvPr id="5" name="Group 4">
            <a:extLst>
              <a:ext uri="{FF2B5EF4-FFF2-40B4-BE49-F238E27FC236}">
                <a16:creationId xmlns:a16="http://schemas.microsoft.com/office/drawing/2014/main" id="{4A16AAED-F903-4905-A706-01F321A71D42}"/>
              </a:ext>
            </a:extLst>
          </p:cNvPr>
          <p:cNvGrpSpPr/>
          <p:nvPr/>
        </p:nvGrpSpPr>
        <p:grpSpPr>
          <a:xfrm>
            <a:off x="9290512" y="1214240"/>
            <a:ext cx="2512442" cy="608928"/>
            <a:chOff x="2260698" y="1058892"/>
            <a:chExt cx="2563550" cy="621314"/>
          </a:xfrm>
        </p:grpSpPr>
        <p:sp>
          <p:nvSpPr>
            <p:cNvPr id="6" name="Rectangle 5">
              <a:extLst>
                <a:ext uri="{FF2B5EF4-FFF2-40B4-BE49-F238E27FC236}">
                  <a16:creationId xmlns:a16="http://schemas.microsoft.com/office/drawing/2014/main" id="{37DDE129-24B8-4AD4-8CC6-B4250D8B5410}"/>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7" name="Picture 6">
              <a:extLst>
                <a:ext uri="{FF2B5EF4-FFF2-40B4-BE49-F238E27FC236}">
                  <a16:creationId xmlns:a16="http://schemas.microsoft.com/office/drawing/2014/main" id="{A1FA7174-D3CF-4861-BA08-B8BC194C5FB8}"/>
                </a:ext>
              </a:extLst>
            </p:cNvPr>
            <p:cNvPicPr>
              <a:picLocks noChangeAspect="1"/>
            </p:cNvPicPr>
            <p:nvPr/>
          </p:nvPicPr>
          <p:blipFill>
            <a:blip r:embed="rId2"/>
            <a:stretch>
              <a:fillRect/>
            </a:stretch>
          </p:blipFill>
          <p:spPr>
            <a:xfrm>
              <a:off x="2308837" y="1104529"/>
              <a:ext cx="650738" cy="495720"/>
            </a:xfrm>
            <a:prstGeom prst="rect">
              <a:avLst/>
            </a:prstGeom>
          </p:spPr>
        </p:pic>
      </p:grpSp>
      <p:grpSp>
        <p:nvGrpSpPr>
          <p:cNvPr id="8" name="Group 7">
            <a:extLst>
              <a:ext uri="{FF2B5EF4-FFF2-40B4-BE49-F238E27FC236}">
                <a16:creationId xmlns:a16="http://schemas.microsoft.com/office/drawing/2014/main" id="{440FD928-596C-4C68-B986-7864B5F13CDF}"/>
              </a:ext>
            </a:extLst>
          </p:cNvPr>
          <p:cNvGrpSpPr/>
          <p:nvPr/>
        </p:nvGrpSpPr>
        <p:grpSpPr>
          <a:xfrm>
            <a:off x="9290512" y="3074159"/>
            <a:ext cx="2512442" cy="608928"/>
            <a:chOff x="2260698" y="1672903"/>
            <a:chExt cx="2563550" cy="621314"/>
          </a:xfrm>
        </p:grpSpPr>
        <p:sp>
          <p:nvSpPr>
            <p:cNvPr id="9" name="Rectangle 8">
              <a:extLst>
                <a:ext uri="{FF2B5EF4-FFF2-40B4-BE49-F238E27FC236}">
                  <a16:creationId xmlns:a16="http://schemas.microsoft.com/office/drawing/2014/main" id="{2A55A674-3200-40A7-A1A1-C1A21F6F6F47}"/>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0" name="Picture 9">
              <a:extLst>
                <a:ext uri="{FF2B5EF4-FFF2-40B4-BE49-F238E27FC236}">
                  <a16:creationId xmlns:a16="http://schemas.microsoft.com/office/drawing/2014/main" id="{0C429B2E-B086-4EEF-BEAB-098860F89C06}"/>
                </a:ext>
              </a:extLst>
            </p:cNvPr>
            <p:cNvPicPr>
              <a:picLocks noChangeAspect="1"/>
            </p:cNvPicPr>
            <p:nvPr/>
          </p:nvPicPr>
          <p:blipFill>
            <a:blip r:embed="rId3"/>
            <a:stretch>
              <a:fillRect/>
            </a:stretch>
          </p:blipFill>
          <p:spPr>
            <a:xfrm>
              <a:off x="2386537" y="1735699"/>
              <a:ext cx="495338" cy="495720"/>
            </a:xfrm>
            <a:prstGeom prst="rect">
              <a:avLst/>
            </a:prstGeom>
          </p:spPr>
        </p:pic>
      </p:grpSp>
      <p:grpSp>
        <p:nvGrpSpPr>
          <p:cNvPr id="11" name="Group 10">
            <a:extLst>
              <a:ext uri="{FF2B5EF4-FFF2-40B4-BE49-F238E27FC236}">
                <a16:creationId xmlns:a16="http://schemas.microsoft.com/office/drawing/2014/main" id="{E172E5DA-8CC4-4695-989C-47B437E83B07}"/>
              </a:ext>
            </a:extLst>
          </p:cNvPr>
          <p:cNvGrpSpPr/>
          <p:nvPr/>
        </p:nvGrpSpPr>
        <p:grpSpPr>
          <a:xfrm>
            <a:off x="9290512" y="2455276"/>
            <a:ext cx="2512442" cy="608928"/>
            <a:chOff x="2260698" y="2350204"/>
            <a:chExt cx="2563550" cy="621314"/>
          </a:xfrm>
        </p:grpSpPr>
        <p:sp>
          <p:nvSpPr>
            <p:cNvPr id="12" name="Rectangle 11">
              <a:extLst>
                <a:ext uri="{FF2B5EF4-FFF2-40B4-BE49-F238E27FC236}">
                  <a16:creationId xmlns:a16="http://schemas.microsoft.com/office/drawing/2014/main" id="{3C5D1A68-C8A6-4B07-AD89-25597F2D94BC}"/>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3" name="Picture 12">
              <a:extLst>
                <a:ext uri="{FF2B5EF4-FFF2-40B4-BE49-F238E27FC236}">
                  <a16:creationId xmlns:a16="http://schemas.microsoft.com/office/drawing/2014/main" id="{03F6F807-7DB1-4361-AE1E-2B992ECECC1F}"/>
                </a:ext>
              </a:extLst>
            </p:cNvPr>
            <p:cNvPicPr>
              <a:picLocks noChangeAspect="1"/>
            </p:cNvPicPr>
            <p:nvPr/>
          </p:nvPicPr>
          <p:blipFill>
            <a:blip r:embed="rId4"/>
            <a:stretch>
              <a:fillRect/>
            </a:stretch>
          </p:blipFill>
          <p:spPr>
            <a:xfrm>
              <a:off x="2386538" y="2409936"/>
              <a:ext cx="495337" cy="495720"/>
            </a:xfrm>
            <a:prstGeom prst="rect">
              <a:avLst/>
            </a:prstGeom>
          </p:spPr>
        </p:pic>
      </p:grpSp>
      <p:sp>
        <p:nvSpPr>
          <p:cNvPr id="14" name="Rectangle 13">
            <a:extLst>
              <a:ext uri="{FF2B5EF4-FFF2-40B4-BE49-F238E27FC236}">
                <a16:creationId xmlns:a16="http://schemas.microsoft.com/office/drawing/2014/main" id="{14104980-8726-4393-8938-0F06520E5213}"/>
              </a:ext>
            </a:extLst>
          </p:cNvPr>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15" name="Rectangle 14">
            <a:extLst>
              <a:ext uri="{FF2B5EF4-FFF2-40B4-BE49-F238E27FC236}">
                <a16:creationId xmlns:a16="http://schemas.microsoft.com/office/drawing/2014/main" id="{24CDAC91-54C5-4F99-8116-5F54FFA70461}"/>
              </a:ext>
            </a:extLst>
          </p:cNvPr>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16" name="Group 15">
            <a:extLst>
              <a:ext uri="{FF2B5EF4-FFF2-40B4-BE49-F238E27FC236}">
                <a16:creationId xmlns:a16="http://schemas.microsoft.com/office/drawing/2014/main" id="{CA2EB90F-4FA5-4F8D-947E-07542A1C8A1B}"/>
              </a:ext>
            </a:extLst>
          </p:cNvPr>
          <p:cNvGrpSpPr/>
          <p:nvPr/>
        </p:nvGrpSpPr>
        <p:grpSpPr>
          <a:xfrm>
            <a:off x="9290512" y="1830592"/>
            <a:ext cx="2512442" cy="608928"/>
            <a:chOff x="12042417" y="1907893"/>
            <a:chExt cx="2512442" cy="608928"/>
          </a:xfrm>
        </p:grpSpPr>
        <p:sp>
          <p:nvSpPr>
            <p:cNvPr id="17" name="Rectangle 16">
              <a:extLst>
                <a:ext uri="{FF2B5EF4-FFF2-40B4-BE49-F238E27FC236}">
                  <a16:creationId xmlns:a16="http://schemas.microsoft.com/office/drawing/2014/main" id="{04A202C3-7F88-445F-8587-BB7A01869EEB}"/>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8" name="Picture 2" descr="Image result for azure container instances logo">
              <a:extLst>
                <a:ext uri="{FF2B5EF4-FFF2-40B4-BE49-F238E27FC236}">
                  <a16:creationId xmlns:a16="http://schemas.microsoft.com/office/drawing/2014/main" id="{8FA584CB-A686-4B49-B0AD-A709E171E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AAE2BAAD-2F8D-47BC-9688-D54BE21797B3}"/>
              </a:ext>
            </a:extLst>
          </p:cNvPr>
          <p:cNvGrpSpPr/>
          <p:nvPr/>
        </p:nvGrpSpPr>
        <p:grpSpPr>
          <a:xfrm>
            <a:off x="9290512" y="3692159"/>
            <a:ext cx="2512442" cy="608928"/>
            <a:chOff x="12042417" y="3769446"/>
            <a:chExt cx="2512442" cy="608928"/>
          </a:xfrm>
        </p:grpSpPr>
        <p:sp>
          <p:nvSpPr>
            <p:cNvPr id="20" name="Rectangle 19">
              <a:extLst>
                <a:ext uri="{FF2B5EF4-FFF2-40B4-BE49-F238E27FC236}">
                  <a16:creationId xmlns:a16="http://schemas.microsoft.com/office/drawing/2014/main" id="{B48FC548-6EA9-4135-A25B-ADCAC83DE15C}"/>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21" name="Picture 4" descr="Related image">
              <a:extLst>
                <a:ext uri="{FF2B5EF4-FFF2-40B4-BE49-F238E27FC236}">
                  <a16:creationId xmlns:a16="http://schemas.microsoft.com/office/drawing/2014/main" id="{F5DDB8A9-2C84-4641-B7DE-37E7F65555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163064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Related image">
            <a:extLst>
              <a:ext uri="{FF2B5EF4-FFF2-40B4-BE49-F238E27FC236}">
                <a16:creationId xmlns:a16="http://schemas.microsoft.com/office/drawing/2014/main" id="{C9F3F5A4-1242-4E07-9C75-250CFA43F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C2BE41CC-33A5-41FA-952B-4047FED4A29E}"/>
              </a:ext>
            </a:extLst>
          </p:cNvPr>
          <p:cNvSpPr/>
          <p:nvPr/>
        </p:nvSpPr>
        <p:spPr>
          <a:xfrm>
            <a:off x="779098" y="2387547"/>
            <a:ext cx="623889" cy="369332"/>
          </a:xfrm>
          <a:prstGeom prst="rect">
            <a:avLst/>
          </a:prstGeom>
        </p:spPr>
        <p:txBody>
          <a:bodyPr wrap="none">
            <a:spAutoFit/>
          </a:bodyPr>
          <a:lstStyle/>
          <a:p>
            <a:r>
              <a:rPr lang="en-US" b="1"/>
              <a:t>.NET</a:t>
            </a:r>
          </a:p>
        </p:txBody>
      </p:sp>
      <p:pic>
        <p:nvPicPr>
          <p:cNvPr id="99" name="Picture 8"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a:t>Image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9" name="Rectangle 448">
            <a:extLst>
              <a:ext uri="{FF2B5EF4-FFF2-40B4-BE49-F238E27FC236}">
                <a16:creationId xmlns:a16="http://schemas.microsoft.com/office/drawing/2014/main" id="{ACB37505-0929-44A3-8AB5-008954AF4484}"/>
              </a:ext>
            </a:extLst>
          </p:cNvPr>
          <p:cNvSpPr/>
          <p:nvPr/>
        </p:nvSpPr>
        <p:spPr>
          <a:xfrm>
            <a:off x="9290512" y="1214240"/>
            <a:ext cx="2512443"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69">
              <a:defRPr/>
            </a:pPr>
            <a:r>
              <a:rPr lang="en-US" sz="1567" kern="0">
                <a:solidFill>
                  <a:prstClr val="white"/>
                </a:solidFill>
                <a:latin typeface="Calibri" panose="020F0502020204030204"/>
              </a:rPr>
              <a:t>… Service</a:t>
            </a: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8"/>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Picture 462">
              <a:extLst>
                <a:ext uri="{FF2B5EF4-FFF2-40B4-BE49-F238E27FC236}">
                  <a16:creationId xmlns:a16="http://schemas.microsoft.com/office/drawing/2014/main" id="{666E99BF-0528-46A0-A2F6-02601132F124}"/>
                </a:ext>
              </a:extLst>
            </p:cNvPr>
            <p:cNvPicPr>
              <a:picLocks noChangeAspect="1"/>
            </p:cNvPicPr>
            <p:nvPr/>
          </p:nvPicPr>
          <p:blipFill>
            <a:blip r:embed="rId9"/>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3816313" y="3392053"/>
            <a:ext cx="996755" cy="1337428"/>
            <a:chOff x="3815665" y="3392042"/>
            <a:chExt cx="997037" cy="1337808"/>
          </a:xfrm>
        </p:grpSpPr>
        <p:sp>
          <p:nvSpPr>
            <p:cNvPr id="467" name="Lightning Bolt 466">
              <a:extLst>
                <a:ext uri="{FF2B5EF4-FFF2-40B4-BE49-F238E27FC236}">
                  <a16:creationId xmlns:a16="http://schemas.microsoft.com/office/drawing/2014/main" id="{313502EE-64C3-4677-9232-E1C5C9911B19}"/>
                </a:ext>
              </a:extLst>
            </p:cNvPr>
            <p:cNvSpPr/>
            <p:nvPr/>
          </p:nvSpPr>
          <p:spPr>
            <a:xfrm>
              <a:off x="4110292" y="3392042"/>
              <a:ext cx="48312" cy="73475"/>
            </a:xfrm>
            <a:prstGeom prst="lightningBol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468" name="Picture 467">
              <a:extLst>
                <a:ext uri="{FF2B5EF4-FFF2-40B4-BE49-F238E27FC236}">
                  <a16:creationId xmlns:a16="http://schemas.microsoft.com/office/drawing/2014/main" id="{C8B1E6F3-C006-41D3-91EF-C5D67A35F6A3}"/>
                </a:ext>
              </a:extLst>
            </p:cNvPr>
            <p:cNvPicPr>
              <a:picLocks noChangeAspect="1"/>
            </p:cNvPicPr>
            <p:nvPr/>
          </p:nvPicPr>
          <p:blipFill>
            <a:blip r:embed="rId10">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2435" y="3401519"/>
              <a:ext cx="211614" cy="203297"/>
            </a:xfrm>
            <a:prstGeom prst="rect">
              <a:avLst/>
            </a:prstGeom>
          </p:spPr>
        </p:pic>
        <p:sp>
          <p:nvSpPr>
            <p:cNvPr id="469" name="TextBox 468">
              <a:extLst>
                <a:ext uri="{FF2B5EF4-FFF2-40B4-BE49-F238E27FC236}">
                  <a16:creationId xmlns:a16="http://schemas.microsoft.com/office/drawing/2014/main" id="{C22887DC-D6F7-4D2D-AB77-85BDCD813FE4}"/>
                </a:ext>
              </a:extLst>
            </p:cNvPr>
            <p:cNvSpPr txBox="1"/>
            <p:nvPr/>
          </p:nvSpPr>
          <p:spPr>
            <a:xfrm>
              <a:off x="4054008" y="3417764"/>
              <a:ext cx="615918" cy="277078"/>
            </a:xfrm>
            <a:prstGeom prst="rect">
              <a:avLst/>
            </a:prstGeom>
            <a:noFill/>
          </p:spPr>
          <p:txBody>
            <a:bodyPr wrap="square" rtlCol="0">
              <a:spAutoFit/>
            </a:bodyPr>
            <a:lstStyle/>
            <a:p>
              <a:pPr algn="ctr" defTabSz="914377">
                <a:defRPr/>
              </a:pPr>
              <a:r>
                <a:rPr lang="en-US" sz="600" kern="0">
                  <a:solidFill>
                    <a:srgbClr val="FFC000"/>
                  </a:solidFill>
                  <a:latin typeface="Calibri" panose="020F0502020204030204"/>
                </a:rPr>
                <a:t>Base Image Index</a:t>
              </a:r>
            </a:p>
          </p:txBody>
        </p:sp>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3815665" y="4175695"/>
              <a:ext cx="997037" cy="554155"/>
            </a:xfrm>
            <a:prstGeom prst="rect">
              <a:avLst/>
            </a:prstGeom>
          </p:spPr>
          <p:txBody>
            <a:bodyPr wrap="square">
              <a:spAutoFit/>
            </a:bodyPr>
            <a:lstStyle/>
            <a:p>
              <a:pPr algn="ctr" defTabSz="896020">
                <a:defRPr/>
              </a:pPr>
              <a:r>
                <a:rPr lang="en-US" sz="1000" i="1" kern="0">
                  <a:solidFill>
                    <a:srgbClr val="FFC000"/>
                  </a:solidFill>
                  <a:latin typeface="Calibri" panose="020F0502020204030204"/>
                  <a:ea typeface="Segoe UI" panose="020B0502040204020203" pitchFamily="34" charset="0"/>
                  <a:cs typeface="Segoe UI" panose="020B0502040204020203" pitchFamily="34" charset="0"/>
                </a:rPr>
                <a:t>Azure Container </a:t>
              </a:r>
              <a:r>
                <a:rPr lang="en-US" sz="1000" i="1" kern="0">
                  <a:noFill/>
                  <a:latin typeface="Calibri" panose="020F0502020204030204"/>
                  <a:ea typeface="Segoe UI" panose="020B0502040204020203" pitchFamily="34" charset="0"/>
                  <a:cs typeface="Segoe UI" panose="020B0502040204020203" pitchFamily="34" charset="0"/>
                </a:rPr>
                <a:t>_</a:t>
              </a:r>
              <a:r>
                <a:rPr lang="en-US" sz="1000" i="1" kern="0">
                  <a:solidFill>
                    <a:srgbClr val="FFC000"/>
                  </a:solidFill>
                  <a:latin typeface="Calibri" panose="020F0502020204030204"/>
                  <a:ea typeface="Segoe UI" panose="020B0502040204020203" pitchFamily="34" charset="0"/>
                  <a:cs typeface="Segoe UI" panose="020B0502040204020203" pitchFamily="34" charset="0"/>
                </a:rPr>
                <a:t>Builder*</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85607" y="1049062"/>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08255" y="3728278"/>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4" descr="Image result for data lake">
            <a:extLst>
              <a:ext uri="{FF2B5EF4-FFF2-40B4-BE49-F238E27FC236}">
                <a16:creationId xmlns:a16="http://schemas.microsoft.com/office/drawing/2014/main" id="{B1F19F8A-A871-443F-9039-FF48DBA9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8736" r="28736"/>
          <a:stretch/>
        </p:blipFill>
        <p:spPr bwMode="auto">
          <a:xfrm>
            <a:off x="6008253" y="5211230"/>
            <a:ext cx="588939" cy="727044"/>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766301" y="2123654"/>
            <a:ext cx="2166201" cy="652527"/>
          </a:xfrm>
          <a:prstGeom prst="wedgeRectCallout">
            <a:avLst>
              <a:gd name="adj1" fmla="val 39641"/>
              <a:gd name="adj2" fmla="val -113550"/>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Host agents monitor, protect and report running containers</a:t>
            </a:r>
          </a:p>
          <a:p>
            <a:pPr defTabSz="914377">
              <a:defRPr/>
            </a:pPr>
            <a:r>
              <a:rPr lang="en-US" sz="1200" b="1" i="1" kern="0">
                <a:solidFill>
                  <a:srgbClr val="FFC000"/>
                </a:solidFill>
                <a:latin typeface="Calibri" panose="020F0502020204030204"/>
              </a:rPr>
              <a:t>(Azure Security Center*)</a:t>
            </a:r>
          </a:p>
        </p:txBody>
      </p:sp>
      <p:sp>
        <p:nvSpPr>
          <p:cNvPr id="483" name="Speech Bubble: Rectangle 482">
            <a:extLst>
              <a:ext uri="{FF2B5EF4-FFF2-40B4-BE49-F238E27FC236}">
                <a16:creationId xmlns:a16="http://schemas.microsoft.com/office/drawing/2014/main" id="{E7A432CE-7F8E-46A3-AF5E-2A6535385A21}"/>
              </a:ext>
            </a:extLst>
          </p:cNvPr>
          <p:cNvSpPr/>
          <p:nvPr/>
        </p:nvSpPr>
        <p:spPr>
          <a:xfrm>
            <a:off x="5603499" y="6018133"/>
            <a:ext cx="2223764" cy="418627"/>
          </a:xfrm>
          <a:prstGeom prst="wedgeRectCallout">
            <a:avLst>
              <a:gd name="adj1" fmla="val 3248"/>
              <a:gd name="adj2" fmla="val -99761"/>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Image Usage Logs</a:t>
            </a:r>
          </a:p>
          <a:p>
            <a:pPr defTabSz="914377">
              <a:defRPr/>
            </a:pPr>
            <a:r>
              <a:rPr lang="en-US" sz="1200" b="1" i="1" kern="0">
                <a:solidFill>
                  <a:srgbClr val="FFC000"/>
                </a:solidFill>
                <a:latin typeface="Calibri" panose="020F0502020204030204"/>
              </a:rPr>
              <a:t>(ACR/Azure Security Center*)</a:t>
            </a:r>
            <a:endParaRPr lang="en-US" sz="1200" b="1" kern="0">
              <a:solidFill>
                <a:prstClr val="white"/>
              </a:solidFill>
              <a:latin typeface="Calibri" panose="020F0502020204030204"/>
            </a:endParaRP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Image Security Scanning</a:t>
            </a:r>
            <a:br>
              <a:rPr lang="en-US" sz="1200" kern="0">
                <a:solidFill>
                  <a:prstClr val="white"/>
                </a:solidFill>
                <a:latin typeface="Calibri" panose="020F0502020204030204"/>
              </a:rPr>
            </a:br>
            <a:r>
              <a:rPr lang="en-US" sz="1200" b="1" i="1" kern="0">
                <a:solidFill>
                  <a:srgbClr val="FFC000"/>
                </a:solidFill>
                <a:latin typeface="Calibri" panose="020F0502020204030204"/>
              </a:rPr>
              <a:t>(Azure Security Center*)</a:t>
            </a:r>
          </a:p>
        </p:txBody>
      </p:sp>
      <p:pic>
        <p:nvPicPr>
          <p:cNvPr id="485" name="Picture 6" descr="Image result for azure event grid">
            <a:extLst>
              <a:ext uri="{FF2B5EF4-FFF2-40B4-BE49-F238E27FC236}">
                <a16:creationId xmlns:a16="http://schemas.microsoft.com/office/drawing/2014/main" id="{34D8E924-8807-48E8-9B59-D9290DF936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894" r="21894"/>
          <a:stretch/>
        </p:blipFill>
        <p:spPr bwMode="auto">
          <a:xfrm>
            <a:off x="3861369" y="5262837"/>
            <a:ext cx="737193" cy="688500"/>
          </a:xfrm>
          <a:prstGeom prst="rect">
            <a:avLst/>
          </a:prstGeom>
          <a:noFill/>
          <a:extLst>
            <a:ext uri="{909E8E84-426E-40DD-AFC4-6F175D3DCCD1}">
              <a14:hiddenFill xmlns:a14="http://schemas.microsoft.com/office/drawing/2010/main">
                <a:solidFill>
                  <a:srgbClr val="FFFFFF"/>
                </a:solidFill>
              </a14:hiddenFill>
            </a:ext>
          </a:extLst>
        </p:spPr>
      </p:pic>
      <p:sp>
        <p:nvSpPr>
          <p:cNvPr id="486" name="Speech Bubble: Rectangle 485">
            <a:extLst>
              <a:ext uri="{FF2B5EF4-FFF2-40B4-BE49-F238E27FC236}">
                <a16:creationId xmlns:a16="http://schemas.microsoft.com/office/drawing/2014/main" id="{5D4170C9-F02E-457F-A538-D22038B35022}"/>
              </a:ext>
            </a:extLst>
          </p:cNvPr>
          <p:cNvSpPr/>
          <p:nvPr/>
        </p:nvSpPr>
        <p:spPr>
          <a:xfrm>
            <a:off x="3968865" y="6009933"/>
            <a:ext cx="1251340"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Azure Event Grid</a:t>
            </a:r>
            <a:endParaRPr lang="en-US" sz="1200" b="1" kern="0">
              <a:solidFill>
                <a:prstClr val="white"/>
              </a:solidFill>
              <a:latin typeface="Calibri" panose="020F0502020204030204"/>
            </a:endParaRP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Upon release, set released flag in ACR </a:t>
            </a:r>
            <a:br>
              <a:rPr lang="en-US" sz="1200" kern="0">
                <a:solidFill>
                  <a:prstClr val="white"/>
                </a:solidFill>
                <a:latin typeface="Calibri" panose="020F0502020204030204"/>
              </a:rPr>
            </a:br>
            <a:r>
              <a:rPr lang="en-US" sz="1200" b="1" i="1" kern="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658592"/>
            <a:ext cx="1637167" cy="846859"/>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7</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3" name="Oval 492">
            <a:extLst>
              <a:ext uri="{FF2B5EF4-FFF2-40B4-BE49-F238E27FC236}">
                <a16:creationId xmlns:a16="http://schemas.microsoft.com/office/drawing/2014/main" id="{237A1123-9FB8-46E0-8982-FDED0DAC6B11}"/>
              </a:ext>
            </a:extLst>
          </p:cNvPr>
          <p:cNvSpPr/>
          <p:nvPr/>
        </p:nvSpPr>
        <p:spPr>
          <a:xfrm>
            <a:off x="4641671" y="5141966"/>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4</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a:solidFill>
                  <a:prstClr val="black"/>
                </a:solidFill>
                <a:latin typeface="Calibri" panose="020F0502020204030204"/>
              </a:rPr>
              <a:t>11</a:t>
            </a:r>
          </a:p>
        </p:txBody>
      </p:sp>
      <p:sp>
        <p:nvSpPr>
          <p:cNvPr id="495" name="Oval 494">
            <a:extLst>
              <a:ext uri="{FF2B5EF4-FFF2-40B4-BE49-F238E27FC236}">
                <a16:creationId xmlns:a16="http://schemas.microsoft.com/office/drawing/2014/main" id="{0959A727-18C8-4E9B-B449-21E85538999A}"/>
              </a:ext>
            </a:extLst>
          </p:cNvPr>
          <p:cNvSpPr/>
          <p:nvPr/>
        </p:nvSpPr>
        <p:spPr>
          <a:xfrm>
            <a:off x="11956810" y="8851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5</a:t>
            </a:r>
          </a:p>
        </p:txBody>
      </p:sp>
      <p:sp>
        <p:nvSpPr>
          <p:cNvPr id="496" name="Oval 495">
            <a:extLst>
              <a:ext uri="{FF2B5EF4-FFF2-40B4-BE49-F238E27FC236}">
                <a16:creationId xmlns:a16="http://schemas.microsoft.com/office/drawing/2014/main" id="{669FE09F-B582-42D1-8D45-A74E83D7C0A8}"/>
              </a:ext>
            </a:extLst>
          </p:cNvPr>
          <p:cNvSpPr/>
          <p:nvPr/>
        </p:nvSpPr>
        <p:spPr>
          <a:xfrm>
            <a:off x="6652537" y="51452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6</a:t>
            </a:r>
          </a:p>
        </p:txBody>
      </p:sp>
      <p:pic>
        <p:nvPicPr>
          <p:cNvPr id="497" name="Picture 14" descr="Related image">
            <a:extLst>
              <a:ext uri="{FF2B5EF4-FFF2-40B4-BE49-F238E27FC236}">
                <a16:creationId xmlns:a16="http://schemas.microsoft.com/office/drawing/2014/main" id="{C2EF1A15-9E5D-445E-B314-2C4398726BE4}"/>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9</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a:solidFill>
                  <a:prstClr val="black"/>
                </a:solidFill>
                <a:latin typeface="Calibri" panose="020F0502020204030204"/>
              </a:rPr>
              <a:t>10</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1"/>
            <a:chExt cx="871192" cy="760199"/>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1"/>
              <a:ext cx="871192" cy="760199"/>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a:solidFill>
                      <a:srgbClr val="FFC000"/>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507" name="Oval 506">
            <a:extLst>
              <a:ext uri="{FF2B5EF4-FFF2-40B4-BE49-F238E27FC236}">
                <a16:creationId xmlns:a16="http://schemas.microsoft.com/office/drawing/2014/main" id="{259AA589-AD95-4734-A8BD-B8869359FD37}"/>
              </a:ext>
            </a:extLst>
          </p:cNvPr>
          <p:cNvSpPr/>
          <p:nvPr/>
        </p:nvSpPr>
        <p:spPr>
          <a:xfrm>
            <a:off x="3450471" y="4137818"/>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8</a:t>
            </a:r>
          </a:p>
        </p:txBody>
      </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1449039"/>
            <a:chOff x="7249779" y="3313432"/>
            <a:chExt cx="1454120" cy="1449039"/>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kern="0">
                <a:solidFill>
                  <a:prstClr val="white"/>
                </a:solidFill>
                <a:latin typeface="Calibri" panose="020F0502020204030204"/>
                <a:ea typeface="Segoe UI" panose="020B0502040204020203" pitchFamily="34" charset="0"/>
                <a:cs typeface="Segoe UI" panose="020B0502040204020203" pitchFamily="34" charset="0"/>
              </a:endParaRPr>
            </a:p>
            <a:p>
              <a:pPr algn="ctr" defTabSz="878369">
                <a:defRPr/>
              </a:pPr>
              <a:r>
                <a:rPr lang="en-US" sz="1200" kern="0">
                  <a:solidFill>
                    <a:prstClr val="white"/>
                  </a:solidFill>
                  <a:latin typeface="Calibri" panose="020F0502020204030204"/>
                  <a:ea typeface="Segoe UI" panose="020B0502040204020203" pitchFamily="34" charset="0"/>
                  <a:cs typeface="Segoe UI" panose="020B0502040204020203" pitchFamily="34" charset="0"/>
                </a:rPr>
                <a:t>Helm Chart Repository</a:t>
              </a: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2" name="Speech Bubble: Rectangle 511">
            <a:extLst>
              <a:ext uri="{FF2B5EF4-FFF2-40B4-BE49-F238E27FC236}">
                <a16:creationId xmlns:a16="http://schemas.microsoft.com/office/drawing/2014/main" id="{318D4E69-D766-4D7E-BAA4-32BE0D6383A6}"/>
              </a:ext>
            </a:extLst>
          </p:cNvPr>
          <p:cNvSpPr/>
          <p:nvPr/>
        </p:nvSpPr>
        <p:spPr>
          <a:xfrm>
            <a:off x="8506103" y="4373008"/>
            <a:ext cx="2244447" cy="418627"/>
          </a:xfrm>
          <a:prstGeom prst="wedgeRectCallout">
            <a:avLst>
              <a:gd name="adj1" fmla="val -42385"/>
              <a:gd name="adj2" fmla="val -139593"/>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Maintain Deployment Artifacts</a:t>
            </a:r>
            <a:br>
              <a:rPr lang="en-US" sz="1200" kern="0">
                <a:solidFill>
                  <a:prstClr val="white"/>
                </a:solidFill>
                <a:latin typeface="Calibri" panose="020F0502020204030204"/>
              </a:rPr>
            </a:br>
            <a:r>
              <a:rPr lang="en-US" sz="1200" b="1" i="1" kern="0">
                <a:solidFill>
                  <a:srgbClr val="FFC000"/>
                </a:solidFill>
                <a:latin typeface="Calibri" panose="020F0502020204030204"/>
              </a:rPr>
              <a:t>*</a:t>
            </a:r>
          </a:p>
        </p:txBody>
      </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3</a:t>
            </a:r>
          </a:p>
        </p:txBody>
      </p:sp>
      <p:pic>
        <p:nvPicPr>
          <p:cNvPr id="100" name="Graphic 99">
            <a:extLst>
              <a:ext uri="{FF2B5EF4-FFF2-40B4-BE49-F238E27FC236}">
                <a16:creationId xmlns:a16="http://schemas.microsoft.com/office/drawing/2014/main" id="{BE8D4BE8-6D3E-4E92-8C04-26435204DB4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17477" y="3717687"/>
            <a:ext cx="498008" cy="498008"/>
          </a:xfrm>
          <a:prstGeom prst="rect">
            <a:avLst/>
          </a:prstGeom>
        </p:spPr>
      </p:pic>
    </p:spTree>
    <p:extLst>
      <p:ext uri="{BB962C8B-B14F-4D97-AF65-F5344CB8AC3E}">
        <p14:creationId xmlns:p14="http://schemas.microsoft.com/office/powerpoint/2010/main" val="3897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wipe(up)">
                                      <p:cBhvr>
                                        <p:cTn id="23" dur="500"/>
                                        <p:tgtEl>
                                          <p:spTgt spid="4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3"/>
                                        </p:tgtEl>
                                        <p:attrNameLst>
                                          <p:attrName>style.visibility</p:attrName>
                                        </p:attrNameLst>
                                      </p:cBhvr>
                                      <p:to>
                                        <p:strVal val="visible"/>
                                      </p:to>
                                    </p:set>
                                    <p:animEffect transition="in" filter="fade">
                                      <p:cBhvr>
                                        <p:cTn id="28" dur="500"/>
                                        <p:tgtEl>
                                          <p:spTgt spid="513"/>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512"/>
                                        </p:tgtEl>
                                        <p:attrNameLst>
                                          <p:attrName>style.visibility</p:attrName>
                                        </p:attrNameLst>
                                      </p:cBhvr>
                                      <p:to>
                                        <p:strVal val="visible"/>
                                      </p:to>
                                    </p:set>
                                    <p:animEffect transition="in" filter="wipe(up)">
                                      <p:cBhvr>
                                        <p:cTn id="32" dur="500"/>
                                        <p:tgtEl>
                                          <p:spTgt spid="5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3"/>
                                        </p:tgtEl>
                                        <p:attrNameLst>
                                          <p:attrName>style.visibility</p:attrName>
                                        </p:attrNameLst>
                                      </p:cBhvr>
                                      <p:to>
                                        <p:strVal val="visible"/>
                                      </p:to>
                                    </p:set>
                                    <p:animEffect transition="in" filter="fade">
                                      <p:cBhvr>
                                        <p:cTn id="37" dur="500"/>
                                        <p:tgtEl>
                                          <p:spTgt spid="493"/>
                                        </p:tgtEl>
                                      </p:cBhvr>
                                    </p:animEffect>
                                  </p:childTnLst>
                                </p:cTn>
                              </p:par>
                              <p:par>
                                <p:cTn id="38" presetID="10" presetClass="entr" presetSubtype="0" fill="hold" nodeType="withEffect">
                                  <p:stCondLst>
                                    <p:cond delay="0"/>
                                  </p:stCondLst>
                                  <p:childTnLst>
                                    <p:set>
                                      <p:cBhvr>
                                        <p:cTn id="39" dur="1" fill="hold">
                                          <p:stCondLst>
                                            <p:cond delay="0"/>
                                          </p:stCondLst>
                                        </p:cTn>
                                        <p:tgtEl>
                                          <p:spTgt spid="485"/>
                                        </p:tgtEl>
                                        <p:attrNameLst>
                                          <p:attrName>style.visibility</p:attrName>
                                        </p:attrNameLst>
                                      </p:cBhvr>
                                      <p:to>
                                        <p:strVal val="visible"/>
                                      </p:to>
                                    </p:set>
                                    <p:animEffect transition="in" filter="fade">
                                      <p:cBhvr>
                                        <p:cTn id="40" dur="500"/>
                                        <p:tgtEl>
                                          <p:spTgt spid="485"/>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wipe(up)">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95"/>
                                        </p:tgtEl>
                                        <p:attrNameLst>
                                          <p:attrName>style.visibility</p:attrName>
                                        </p:attrNameLst>
                                      </p:cBhvr>
                                      <p:to>
                                        <p:strVal val="visible"/>
                                      </p:to>
                                    </p:set>
                                    <p:animEffect transition="in" filter="fade">
                                      <p:cBhvr>
                                        <p:cTn id="49" dur="500"/>
                                        <p:tgtEl>
                                          <p:spTgt spid="495"/>
                                        </p:tgtEl>
                                      </p:cBhvr>
                                    </p:animEffect>
                                  </p:childTnLst>
                                </p:cTn>
                              </p:par>
                              <p:par>
                                <p:cTn id="50" presetID="10" presetClass="entr" presetSubtype="0" fill="hold" nodeType="withEffect">
                                  <p:stCondLst>
                                    <p:cond delay="0"/>
                                  </p:stCondLst>
                                  <p:childTnLst>
                                    <p:set>
                                      <p:cBhvr>
                                        <p:cTn id="51" dur="1" fill="hold">
                                          <p:stCondLst>
                                            <p:cond delay="0"/>
                                          </p:stCondLst>
                                        </p:cTn>
                                        <p:tgtEl>
                                          <p:spTgt spid="479"/>
                                        </p:tgtEl>
                                        <p:attrNameLst>
                                          <p:attrName>style.visibility</p:attrName>
                                        </p:attrNameLst>
                                      </p:cBhvr>
                                      <p:to>
                                        <p:strVal val="visible"/>
                                      </p:to>
                                    </p:set>
                                    <p:animEffect transition="in" filter="fade">
                                      <p:cBhvr>
                                        <p:cTn id="52" dur="500"/>
                                        <p:tgtEl>
                                          <p:spTgt spid="479"/>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482"/>
                                        </p:tgtEl>
                                        <p:attrNameLst>
                                          <p:attrName>style.visibility</p:attrName>
                                        </p:attrNameLst>
                                      </p:cBhvr>
                                      <p:to>
                                        <p:strVal val="visible"/>
                                      </p:to>
                                    </p:set>
                                    <p:animEffect transition="in" filter="wipe(up)">
                                      <p:cBhvr>
                                        <p:cTn id="56" dur="500"/>
                                        <p:tgtEl>
                                          <p:spTgt spid="48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96"/>
                                        </p:tgtEl>
                                        <p:attrNameLst>
                                          <p:attrName>style.visibility</p:attrName>
                                        </p:attrNameLst>
                                      </p:cBhvr>
                                      <p:to>
                                        <p:strVal val="visible"/>
                                      </p:to>
                                    </p:set>
                                    <p:animEffect transition="in" filter="fade">
                                      <p:cBhvr>
                                        <p:cTn id="61" dur="500"/>
                                        <p:tgtEl>
                                          <p:spTgt spid="496"/>
                                        </p:tgtEl>
                                      </p:cBhvr>
                                    </p:animEffect>
                                  </p:childTnLst>
                                </p:cTn>
                              </p:par>
                              <p:par>
                                <p:cTn id="62" presetID="10" presetClass="entr" presetSubtype="0" fill="hold" nodeType="withEffect">
                                  <p:stCondLst>
                                    <p:cond delay="0"/>
                                  </p:stCondLst>
                                  <p:childTnLst>
                                    <p:set>
                                      <p:cBhvr>
                                        <p:cTn id="63" dur="1" fill="hold">
                                          <p:stCondLst>
                                            <p:cond delay="0"/>
                                          </p:stCondLst>
                                        </p:cTn>
                                        <p:tgtEl>
                                          <p:spTgt spid="481"/>
                                        </p:tgtEl>
                                        <p:attrNameLst>
                                          <p:attrName>style.visibility</p:attrName>
                                        </p:attrNameLst>
                                      </p:cBhvr>
                                      <p:to>
                                        <p:strVal val="visible"/>
                                      </p:to>
                                    </p:set>
                                    <p:animEffect transition="in" filter="fade">
                                      <p:cBhvr>
                                        <p:cTn id="64" dur="500"/>
                                        <p:tgtEl>
                                          <p:spTgt spid="481"/>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483"/>
                                        </p:tgtEl>
                                        <p:attrNameLst>
                                          <p:attrName>style.visibility</p:attrName>
                                        </p:attrNameLst>
                                      </p:cBhvr>
                                      <p:to>
                                        <p:strVal val="visible"/>
                                      </p:to>
                                    </p:set>
                                    <p:animEffect transition="in" filter="wipe(up)">
                                      <p:cBhvr>
                                        <p:cTn id="68" dur="500"/>
                                        <p:tgtEl>
                                          <p:spTgt spid="4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91"/>
                                        </p:tgtEl>
                                        <p:attrNameLst>
                                          <p:attrName>style.visibility</p:attrName>
                                        </p:attrNameLst>
                                      </p:cBhvr>
                                      <p:to>
                                        <p:strVal val="visible"/>
                                      </p:to>
                                    </p:set>
                                    <p:animEffect transition="in" filter="fade">
                                      <p:cBhvr>
                                        <p:cTn id="73" dur="500"/>
                                        <p:tgtEl>
                                          <p:spTgt spid="491"/>
                                        </p:tgtEl>
                                      </p:cBhvr>
                                    </p:animEffect>
                                  </p:childTnLst>
                                </p:cTn>
                              </p:par>
                              <p:par>
                                <p:cTn id="74" presetID="10" presetClass="entr" presetSubtype="0" fill="hold" nodeType="withEffect">
                                  <p:stCondLst>
                                    <p:cond delay="0"/>
                                  </p:stCondLst>
                                  <p:childTnLst>
                                    <p:set>
                                      <p:cBhvr>
                                        <p:cTn id="75" dur="1" fill="hold">
                                          <p:stCondLst>
                                            <p:cond delay="0"/>
                                          </p:stCondLst>
                                        </p:cTn>
                                        <p:tgtEl>
                                          <p:spTgt spid="474"/>
                                        </p:tgtEl>
                                        <p:attrNameLst>
                                          <p:attrName>style.visibility</p:attrName>
                                        </p:attrNameLst>
                                      </p:cBhvr>
                                      <p:to>
                                        <p:strVal val="visible"/>
                                      </p:to>
                                    </p:set>
                                    <p:animEffect transition="in" filter="fade">
                                      <p:cBhvr>
                                        <p:cTn id="76" dur="500"/>
                                        <p:tgtEl>
                                          <p:spTgt spid="47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07"/>
                                        </p:tgtEl>
                                        <p:attrNameLst>
                                          <p:attrName>style.visibility</p:attrName>
                                        </p:attrNameLst>
                                      </p:cBhvr>
                                      <p:to>
                                        <p:strVal val="visible"/>
                                      </p:to>
                                    </p:set>
                                    <p:animEffect transition="in" filter="fade">
                                      <p:cBhvr>
                                        <p:cTn id="81" dur="500"/>
                                        <p:tgtEl>
                                          <p:spTgt spid="507"/>
                                        </p:tgtEl>
                                      </p:cBhvr>
                                    </p:animEffect>
                                  </p:childTnLst>
                                </p:cTn>
                              </p:par>
                              <p:par>
                                <p:cTn id="82" presetID="10" presetClass="entr" presetSubtype="0" fill="hold" nodeType="withEffect">
                                  <p:stCondLst>
                                    <p:cond delay="0"/>
                                  </p:stCondLst>
                                  <p:childTnLst>
                                    <p:set>
                                      <p:cBhvr>
                                        <p:cTn id="83" dur="1" fill="hold">
                                          <p:stCondLst>
                                            <p:cond delay="0"/>
                                          </p:stCondLst>
                                        </p:cTn>
                                        <p:tgtEl>
                                          <p:spTgt spid="501"/>
                                        </p:tgtEl>
                                        <p:attrNameLst>
                                          <p:attrName>style.visibility</p:attrName>
                                        </p:attrNameLst>
                                      </p:cBhvr>
                                      <p:to>
                                        <p:strVal val="visible"/>
                                      </p:to>
                                    </p:set>
                                    <p:animEffect transition="in" filter="fade">
                                      <p:cBhvr>
                                        <p:cTn id="84" dur="500"/>
                                        <p:tgtEl>
                                          <p:spTgt spid="50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98"/>
                                        </p:tgtEl>
                                        <p:attrNameLst>
                                          <p:attrName>style.visibility</p:attrName>
                                        </p:attrNameLst>
                                      </p:cBhvr>
                                      <p:to>
                                        <p:strVal val="visible"/>
                                      </p:to>
                                    </p:set>
                                    <p:animEffect transition="in" filter="fade">
                                      <p:cBhvr>
                                        <p:cTn id="89" dur="500"/>
                                        <p:tgtEl>
                                          <p:spTgt spid="498"/>
                                        </p:tgtEl>
                                      </p:cBhvr>
                                    </p:animEffect>
                                  </p:childTnLst>
                                </p:cTn>
                              </p:par>
                              <p:par>
                                <p:cTn id="90" presetID="10" presetClass="entr" presetSubtype="0" fill="hold" nodeType="withEffect">
                                  <p:stCondLst>
                                    <p:cond delay="0"/>
                                  </p:stCondLst>
                                  <p:childTnLst>
                                    <p:set>
                                      <p:cBhvr>
                                        <p:cTn id="91" dur="1" fill="hold">
                                          <p:stCondLst>
                                            <p:cond delay="0"/>
                                          </p:stCondLst>
                                        </p:cTn>
                                        <p:tgtEl>
                                          <p:spTgt spid="466"/>
                                        </p:tgtEl>
                                        <p:attrNameLst>
                                          <p:attrName>style.visibility</p:attrName>
                                        </p:attrNameLst>
                                      </p:cBhvr>
                                      <p:to>
                                        <p:strVal val="visible"/>
                                      </p:to>
                                    </p:set>
                                    <p:animEffect transition="in" filter="fade">
                                      <p:cBhvr>
                                        <p:cTn id="92" dur="500"/>
                                        <p:tgtEl>
                                          <p:spTgt spid="466"/>
                                        </p:tgtEl>
                                      </p:cBhvr>
                                    </p:animEffect>
                                  </p:childTnLst>
                                </p:cTn>
                              </p:par>
                              <p:par>
                                <p:cTn id="93" presetID="10" presetClass="entr" presetSubtype="0"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473"/>
                                        </p:tgtEl>
                                        <p:attrNameLst>
                                          <p:attrName>style.visibility</p:attrName>
                                        </p:attrNameLst>
                                      </p:cBhvr>
                                      <p:to>
                                        <p:strVal val="visible"/>
                                      </p:to>
                                    </p:set>
                                    <p:animEffect transition="in" filter="wipe(left)">
                                      <p:cBhvr>
                                        <p:cTn id="99" dur="500"/>
                                        <p:tgtEl>
                                          <p:spTgt spid="473"/>
                                        </p:tgtEl>
                                      </p:cBhvr>
                                    </p:animEffect>
                                  </p:childTnLst>
                                </p:cTn>
                              </p:par>
                              <p:par>
                                <p:cTn id="100" presetID="22" presetClass="entr" presetSubtype="8" fill="hold" nodeType="withEffect">
                                  <p:stCondLst>
                                    <p:cond delay="0"/>
                                  </p:stCondLst>
                                  <p:childTnLst>
                                    <p:set>
                                      <p:cBhvr>
                                        <p:cTn id="101" dur="1" fill="hold">
                                          <p:stCondLst>
                                            <p:cond delay="0"/>
                                          </p:stCondLst>
                                        </p:cTn>
                                        <p:tgtEl>
                                          <p:spTgt spid="500"/>
                                        </p:tgtEl>
                                        <p:attrNameLst>
                                          <p:attrName>style.visibility</p:attrName>
                                        </p:attrNameLst>
                                      </p:cBhvr>
                                      <p:to>
                                        <p:strVal val="visible"/>
                                      </p:to>
                                    </p:set>
                                    <p:animEffect transition="in" filter="wipe(left)">
                                      <p:cBhvr>
                                        <p:cTn id="102" dur="500"/>
                                        <p:tgtEl>
                                          <p:spTgt spid="50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99"/>
                                        </p:tgtEl>
                                        <p:attrNameLst>
                                          <p:attrName>style.visibility</p:attrName>
                                        </p:attrNameLst>
                                      </p:cBhvr>
                                      <p:to>
                                        <p:strVal val="visible"/>
                                      </p:to>
                                    </p:set>
                                    <p:animEffect transition="in" filter="fade">
                                      <p:cBhvr>
                                        <p:cTn id="107" dur="500"/>
                                        <p:tgtEl>
                                          <p:spTgt spid="499"/>
                                        </p:tgtEl>
                                      </p:cBhvr>
                                    </p:animEffect>
                                  </p:childTnLst>
                                </p:cTn>
                              </p:par>
                              <p:par>
                                <p:cTn id="108" presetID="22" presetClass="entr" presetSubtype="8" fill="hold" nodeType="withEffect">
                                  <p:stCondLst>
                                    <p:cond delay="0"/>
                                  </p:stCondLst>
                                  <p:childTnLst>
                                    <p:set>
                                      <p:cBhvr>
                                        <p:cTn id="109" dur="1" fill="hold">
                                          <p:stCondLst>
                                            <p:cond delay="0"/>
                                          </p:stCondLst>
                                        </p:cTn>
                                        <p:tgtEl>
                                          <p:spTgt spid="489"/>
                                        </p:tgtEl>
                                        <p:attrNameLst>
                                          <p:attrName>style.visibility</p:attrName>
                                        </p:attrNameLst>
                                      </p:cBhvr>
                                      <p:to>
                                        <p:strVal val="visible"/>
                                      </p:to>
                                    </p:set>
                                    <p:animEffect transition="in" filter="wipe(left)">
                                      <p:cBhvr>
                                        <p:cTn id="110" dur="500"/>
                                        <p:tgtEl>
                                          <p:spTgt spid="48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94"/>
                                        </p:tgtEl>
                                        <p:attrNameLst>
                                          <p:attrName>style.visibility</p:attrName>
                                        </p:attrNameLst>
                                      </p:cBhvr>
                                      <p:to>
                                        <p:strVal val="visible"/>
                                      </p:to>
                                    </p:set>
                                    <p:animEffect transition="in" filter="fade">
                                      <p:cBhvr>
                                        <p:cTn id="115" dur="500"/>
                                        <p:tgtEl>
                                          <p:spTgt spid="494"/>
                                        </p:tgtEl>
                                      </p:cBhvr>
                                    </p:animEffect>
                                  </p:childTnLst>
                                </p:cTn>
                              </p:par>
                              <p:par>
                                <p:cTn id="116" presetID="22" presetClass="entr" presetSubtype="1" fill="hold" nodeType="withEffect">
                                  <p:stCondLst>
                                    <p:cond delay="0"/>
                                  </p:stCondLst>
                                  <p:childTnLst>
                                    <p:set>
                                      <p:cBhvr>
                                        <p:cTn id="117" dur="1" fill="hold">
                                          <p:stCondLst>
                                            <p:cond delay="0"/>
                                          </p:stCondLst>
                                        </p:cTn>
                                        <p:tgtEl>
                                          <p:spTgt spid="487"/>
                                        </p:tgtEl>
                                        <p:attrNameLst>
                                          <p:attrName>style.visibility</p:attrName>
                                        </p:attrNameLst>
                                      </p:cBhvr>
                                      <p:to>
                                        <p:strVal val="visible"/>
                                      </p:to>
                                    </p:set>
                                    <p:animEffect transition="in" filter="wipe(up)">
                                      <p:cBhvr>
                                        <p:cTn id="118" dur="500"/>
                                        <p:tgtEl>
                                          <p:spTgt spid="487"/>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488"/>
                                        </p:tgtEl>
                                        <p:attrNameLst>
                                          <p:attrName>style.visibility</p:attrName>
                                        </p:attrNameLst>
                                      </p:cBhvr>
                                      <p:to>
                                        <p:strVal val="visible"/>
                                      </p:to>
                                    </p:set>
                                    <p:animEffect transition="in" filter="wipe(up)">
                                      <p:cBhvr>
                                        <p:cTn id="122" dur="500"/>
                                        <p:tgtEl>
                                          <p:spTgt spid="48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489"/>
                                        </p:tgtEl>
                                      </p:cBhvr>
                                    </p:animEffect>
                                    <p:set>
                                      <p:cBhvr>
                                        <p:cTn id="127" dur="1" fill="hold">
                                          <p:stCondLst>
                                            <p:cond delay="499"/>
                                          </p:stCondLst>
                                        </p:cTn>
                                        <p:tgtEl>
                                          <p:spTgt spid="489"/>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422"/>
                                        </p:tgtEl>
                                      </p:cBhvr>
                                    </p:animEffect>
                                    <p:set>
                                      <p:cBhvr>
                                        <p:cTn id="130" dur="1" fill="hold">
                                          <p:stCondLst>
                                            <p:cond delay="499"/>
                                          </p:stCondLst>
                                        </p:cTn>
                                        <p:tgtEl>
                                          <p:spTgt spid="422"/>
                                        </p:tgtEl>
                                        <p:attrNameLst>
                                          <p:attrName>style.visibility</p:attrName>
                                        </p:attrNameLst>
                                      </p:cBhvr>
                                      <p:to>
                                        <p:strVal val="hidden"/>
                                      </p:to>
                                    </p:set>
                                  </p:childTnLst>
                                </p:cTn>
                              </p:par>
                              <p:par>
                                <p:cTn id="131" presetID="10" presetClass="exit" presetSubtype="0" fill="hold" grpId="0" nodeType="withEffect" nodePh="1">
                                  <p:stCondLst>
                                    <p:cond delay="0"/>
                                  </p:stCondLst>
                                  <p:endCondLst>
                                    <p:cond evt="begin" delay="0">
                                      <p:tn val="131"/>
                                    </p:cond>
                                  </p:endCondLst>
                                  <p:childTnLst>
                                    <p:animEffect transition="out" filter="fade">
                                      <p:cBhvr>
                                        <p:cTn id="132" dur="500"/>
                                        <p:tgtEl>
                                          <p:spTgt spid="448"/>
                                        </p:tgtEl>
                                      </p:cBhvr>
                                    </p:animEffect>
                                    <p:set>
                                      <p:cBhvr>
                                        <p:cTn id="133" dur="1" fill="hold">
                                          <p:stCondLst>
                                            <p:cond delay="499"/>
                                          </p:stCondLst>
                                        </p:cTn>
                                        <p:tgtEl>
                                          <p:spTgt spid="44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50"/>
                                        </p:tgtEl>
                                      </p:cBhvr>
                                    </p:animEffect>
                                    <p:set>
                                      <p:cBhvr>
                                        <p:cTn id="136" dur="1" fill="hold">
                                          <p:stCondLst>
                                            <p:cond delay="499"/>
                                          </p:stCondLst>
                                        </p:cTn>
                                        <p:tgtEl>
                                          <p:spTgt spid="450"/>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499"/>
                                        </p:tgtEl>
                                      </p:cBhvr>
                                    </p:animEffect>
                                    <p:set>
                                      <p:cBhvr>
                                        <p:cTn id="139" dur="1" fill="hold">
                                          <p:stCondLst>
                                            <p:cond delay="499"/>
                                          </p:stCondLst>
                                        </p:cTn>
                                        <p:tgtEl>
                                          <p:spTgt spid="49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fade">
                                      <p:cBhvr>
                                        <p:cTn id="144" dur="500"/>
                                        <p:tgtEl>
                                          <p:spTgt spid="95"/>
                                        </p:tgtEl>
                                      </p:cBhvr>
                                    </p:animEffect>
                                  </p:childTnLst>
                                </p:cTn>
                              </p:par>
                              <p:par>
                                <p:cTn id="145" presetID="42" presetClass="path" presetSubtype="0" accel="50000" decel="50000" fill="hold" nodeType="withEffect">
                                  <p:stCondLst>
                                    <p:cond delay="0"/>
                                  </p:stCondLst>
                                  <p:childTnLst>
                                    <p:animMotion origin="layout" path="M -4.44444E-6 -3.7037E-7 L 0.21928 0.30988 " pathEditMode="relative" rAng="0" ptsTypes="AA">
                                      <p:cBhvr>
                                        <p:cTn id="146" dur="1500" fill="hold"/>
                                        <p:tgtEl>
                                          <p:spTgt spid="95"/>
                                        </p:tgtEl>
                                        <p:attrNameLst>
                                          <p:attrName>ppt_x</p:attrName>
                                          <p:attrName>ppt_y</p:attrName>
                                        </p:attrNameLst>
                                      </p:cBhvr>
                                      <p:rCtr x="10955" y="15494"/>
                                    </p:animMotion>
                                  </p:childTnLst>
                                </p:cTn>
                              </p:par>
                              <p:par>
                                <p:cTn id="147" presetID="10" presetClass="exit" presetSubtype="0" fill="hold" nodeType="withEffect">
                                  <p:stCondLst>
                                    <p:cond delay="1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1500"/>
                            </p:stCondLst>
                            <p:childTnLst>
                              <p:par>
                                <p:cTn id="151" presetID="10" presetClass="entr" presetSubtype="0" fill="hold" nodeType="after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500"/>
                                        <p:tgtEl>
                                          <p:spTgt spid="96"/>
                                        </p:tgtEl>
                                      </p:cBhvr>
                                    </p:animEffect>
                                  </p:childTnLst>
                                </p:cTn>
                              </p:par>
                              <p:par>
                                <p:cTn id="154" presetID="42" presetClass="path" presetSubtype="0" accel="50000" decel="50000" fill="hold" nodeType="withEffect">
                                  <p:stCondLst>
                                    <p:cond delay="0"/>
                                  </p:stCondLst>
                                  <p:childTnLst>
                                    <p:animMotion origin="layout" path="M -1.94444E-6 9.87654E-7 L 0.18403 0.31049 " pathEditMode="relative" rAng="0" ptsTypes="AA">
                                      <p:cBhvr>
                                        <p:cTn id="155" dur="1500" fill="hold"/>
                                        <p:tgtEl>
                                          <p:spTgt spid="96"/>
                                        </p:tgtEl>
                                        <p:attrNameLst>
                                          <p:attrName>ppt_x</p:attrName>
                                          <p:attrName>ppt_y</p:attrName>
                                        </p:attrNameLst>
                                      </p:cBhvr>
                                      <p:rCtr x="9201" y="15525"/>
                                    </p:animMotion>
                                  </p:childTnLst>
                                </p:cTn>
                              </p:par>
                              <p:par>
                                <p:cTn id="156" presetID="10" presetClass="exit" presetSubtype="0" fill="hold" nodeType="withEffect">
                                  <p:stCondLst>
                                    <p:cond delay="1100"/>
                                  </p:stCondLst>
                                  <p:childTnLst>
                                    <p:animEffect transition="out" filter="fade">
                                      <p:cBhvr>
                                        <p:cTn id="157" dur="500"/>
                                        <p:tgtEl>
                                          <p:spTgt spid="96"/>
                                        </p:tgtEl>
                                      </p:cBhvr>
                                    </p:animEffect>
                                    <p:set>
                                      <p:cBhvr>
                                        <p:cTn id="158" dur="1" fill="hold">
                                          <p:stCondLst>
                                            <p:cond delay="499"/>
                                          </p:stCondLst>
                                        </p:cTn>
                                        <p:tgtEl>
                                          <p:spTgt spid="96"/>
                                        </p:tgtEl>
                                        <p:attrNameLst>
                                          <p:attrName>style.visibility</p:attrName>
                                        </p:attrNameLst>
                                      </p:cBhvr>
                                      <p:to>
                                        <p:strVal val="hidden"/>
                                      </p:to>
                                    </p:set>
                                  </p:childTnLst>
                                </p:cTn>
                              </p:par>
                            </p:childTnLst>
                          </p:cTn>
                        </p:par>
                        <p:par>
                          <p:cTn id="159" fill="hold">
                            <p:stCondLst>
                              <p:cond delay="3100"/>
                            </p:stCondLst>
                            <p:childTnLst>
                              <p:par>
                                <p:cTn id="160" presetID="10" presetClass="entr" presetSubtype="0" fill="hold" nodeType="afterEffect">
                                  <p:stCondLst>
                                    <p:cond delay="0"/>
                                  </p:stCondLst>
                                  <p:childTnLst>
                                    <p:set>
                                      <p:cBhvr>
                                        <p:cTn id="161" dur="1" fill="hold">
                                          <p:stCondLst>
                                            <p:cond delay="0"/>
                                          </p:stCondLst>
                                        </p:cTn>
                                        <p:tgtEl>
                                          <p:spTgt spid="97"/>
                                        </p:tgtEl>
                                        <p:attrNameLst>
                                          <p:attrName>style.visibility</p:attrName>
                                        </p:attrNameLst>
                                      </p:cBhvr>
                                      <p:to>
                                        <p:strVal val="visible"/>
                                      </p:to>
                                    </p:set>
                                    <p:animEffect transition="in" filter="fade">
                                      <p:cBhvr>
                                        <p:cTn id="162" dur="500"/>
                                        <p:tgtEl>
                                          <p:spTgt spid="97"/>
                                        </p:tgtEl>
                                      </p:cBhvr>
                                    </p:animEffect>
                                  </p:childTnLst>
                                </p:cTn>
                              </p:par>
                              <p:par>
                                <p:cTn id="163" presetID="42" presetClass="path" presetSubtype="0" accel="50000" decel="50000" fill="hold" nodeType="withEffect">
                                  <p:stCondLst>
                                    <p:cond delay="0"/>
                                  </p:stCondLst>
                                  <p:childTnLst>
                                    <p:animMotion origin="layout" path="M -2.22222E-6 -1.35802E-6 L 0.229 0.23241 " pathEditMode="relative" rAng="0" ptsTypes="AA">
                                      <p:cBhvr>
                                        <p:cTn id="164" dur="1500" fill="hold"/>
                                        <p:tgtEl>
                                          <p:spTgt spid="97"/>
                                        </p:tgtEl>
                                        <p:attrNameLst>
                                          <p:attrName>ppt_x</p:attrName>
                                          <p:attrName>ppt_y</p:attrName>
                                        </p:attrNameLst>
                                      </p:cBhvr>
                                      <p:rCtr x="11441" y="11605"/>
                                    </p:animMotion>
                                  </p:childTnLst>
                                </p:cTn>
                              </p:par>
                              <p:par>
                                <p:cTn id="165" presetID="10" presetClass="exit" presetSubtype="0" fill="hold" nodeType="withEffect">
                                  <p:stCondLst>
                                    <p:cond delay="900"/>
                                  </p:stCondLst>
                                  <p:childTnLst>
                                    <p:animEffect transition="out" filter="fade">
                                      <p:cBhvr>
                                        <p:cTn id="166" dur="500"/>
                                        <p:tgtEl>
                                          <p:spTgt spid="97"/>
                                        </p:tgtEl>
                                      </p:cBhvr>
                                    </p:animEffect>
                                    <p:set>
                                      <p:cBhvr>
                                        <p:cTn id="167" dur="1" fill="hold">
                                          <p:stCondLst>
                                            <p:cond delay="499"/>
                                          </p:stCondLst>
                                        </p:cTn>
                                        <p:tgtEl>
                                          <p:spTgt spid="97"/>
                                        </p:tgtEl>
                                        <p:attrNameLst>
                                          <p:attrName>style.visibility</p:attrName>
                                        </p:attrNameLst>
                                      </p:cBhvr>
                                      <p:to>
                                        <p:strVal val="hidden"/>
                                      </p:to>
                                    </p:set>
                                  </p:childTnLst>
                                </p:cTn>
                              </p:par>
                            </p:childTnLst>
                          </p:cTn>
                        </p:par>
                        <p:par>
                          <p:cTn id="168" fill="hold">
                            <p:stCondLst>
                              <p:cond delay="4600"/>
                            </p:stCondLst>
                            <p:childTnLst>
                              <p:par>
                                <p:cTn id="169" presetID="10" presetClass="entr" presetSubtype="0" fill="hold" nodeType="afterEffect">
                                  <p:stCondLst>
                                    <p:cond delay="0"/>
                                  </p:stCondLst>
                                  <p:childTnLst>
                                    <p:set>
                                      <p:cBhvr>
                                        <p:cTn id="170" dur="1" fill="hold">
                                          <p:stCondLst>
                                            <p:cond delay="0"/>
                                          </p:stCondLst>
                                        </p:cTn>
                                        <p:tgtEl>
                                          <p:spTgt spid="99"/>
                                        </p:tgtEl>
                                        <p:attrNameLst>
                                          <p:attrName>style.visibility</p:attrName>
                                        </p:attrNameLst>
                                      </p:cBhvr>
                                      <p:to>
                                        <p:strVal val="visible"/>
                                      </p:to>
                                    </p:set>
                                    <p:animEffect transition="in" filter="fade">
                                      <p:cBhvr>
                                        <p:cTn id="171" dur="500"/>
                                        <p:tgtEl>
                                          <p:spTgt spid="99"/>
                                        </p:tgtEl>
                                      </p:cBhvr>
                                    </p:animEffect>
                                  </p:childTnLst>
                                </p:cTn>
                              </p:par>
                              <p:par>
                                <p:cTn id="172" presetID="42" presetClass="path" presetSubtype="0" accel="50000" decel="50000" fill="hold" nodeType="withEffect">
                                  <p:stCondLst>
                                    <p:cond delay="0"/>
                                  </p:stCondLst>
                                  <p:childTnLst>
                                    <p:animMotion origin="layout" path="M 2.5E-6 -2.96296E-6 L 0.19826 0.21914 " pathEditMode="relative" rAng="0" ptsTypes="AA">
                                      <p:cBhvr>
                                        <p:cTn id="173" dur="1500" fill="hold"/>
                                        <p:tgtEl>
                                          <p:spTgt spid="99"/>
                                        </p:tgtEl>
                                        <p:attrNameLst>
                                          <p:attrName>ppt_x</p:attrName>
                                          <p:attrName>ppt_y</p:attrName>
                                        </p:attrNameLst>
                                      </p:cBhvr>
                                      <p:rCtr x="9913" y="10957"/>
                                    </p:animMotion>
                                  </p:childTnLst>
                                </p:cTn>
                              </p:par>
                              <p:par>
                                <p:cTn id="174" presetID="10" presetClass="exit" presetSubtype="0" fill="hold" nodeType="withEffect">
                                  <p:stCondLst>
                                    <p:cond delay="1000"/>
                                  </p:stCondLst>
                                  <p:childTnLst>
                                    <p:animEffect transition="out" filter="fade">
                                      <p:cBhvr>
                                        <p:cTn id="175" dur="500"/>
                                        <p:tgtEl>
                                          <p:spTgt spid="99"/>
                                        </p:tgtEl>
                                      </p:cBhvr>
                                    </p:animEffect>
                                    <p:set>
                                      <p:cBhvr>
                                        <p:cTn id="176" dur="1" fill="hold">
                                          <p:stCondLst>
                                            <p:cond delay="499"/>
                                          </p:stCondLst>
                                        </p:cTn>
                                        <p:tgtEl>
                                          <p:spTgt spid="99"/>
                                        </p:tgtEl>
                                        <p:attrNameLst>
                                          <p:attrName>style.visibility</p:attrName>
                                        </p:attrNameLst>
                                      </p:cBhvr>
                                      <p:to>
                                        <p:strVal val="hidden"/>
                                      </p:to>
                                    </p:set>
                                  </p:childTnLst>
                                </p:cTn>
                              </p:par>
                            </p:childTnLst>
                          </p:cTn>
                        </p:par>
                        <p:par>
                          <p:cTn id="177" fill="hold">
                            <p:stCondLst>
                              <p:cond delay="6100"/>
                            </p:stCondLst>
                            <p:childTnLst>
                              <p:par>
                                <p:cTn id="178" presetID="10" presetClass="entr" presetSubtype="0" fill="hold" grpId="1" nodeType="afterEffect">
                                  <p:stCondLst>
                                    <p:cond delay="0"/>
                                  </p:stCondLst>
                                  <p:childTnLst>
                                    <p:set>
                                      <p:cBhvr>
                                        <p:cTn id="179" dur="1" fill="hold">
                                          <p:stCondLst>
                                            <p:cond delay="0"/>
                                          </p:stCondLst>
                                        </p:cTn>
                                        <p:tgtEl>
                                          <p:spTgt spid="98"/>
                                        </p:tgtEl>
                                        <p:attrNameLst>
                                          <p:attrName>style.visibility</p:attrName>
                                        </p:attrNameLst>
                                      </p:cBhvr>
                                      <p:to>
                                        <p:strVal val="visible"/>
                                      </p:to>
                                    </p:set>
                                    <p:animEffect transition="in" filter="fade">
                                      <p:cBhvr>
                                        <p:cTn id="180" dur="500"/>
                                        <p:tgtEl>
                                          <p:spTgt spid="98"/>
                                        </p:tgtEl>
                                      </p:cBhvr>
                                    </p:animEffect>
                                  </p:childTnLst>
                                </p:cTn>
                              </p:par>
                              <p:par>
                                <p:cTn id="181" presetID="42" presetClass="path" presetSubtype="0" accel="50000" decel="50000" fill="hold" grpId="0" nodeType="withEffect">
                                  <p:stCondLst>
                                    <p:cond delay="0"/>
                                  </p:stCondLst>
                                  <p:childTnLst>
                                    <p:animMotion origin="layout" path="M 1.94444E-6 -4.93827E-7 L 0.15903 0.22994 " pathEditMode="relative" rAng="0" ptsTypes="AA">
                                      <p:cBhvr>
                                        <p:cTn id="182" dur="1500" fill="hold"/>
                                        <p:tgtEl>
                                          <p:spTgt spid="98"/>
                                        </p:tgtEl>
                                        <p:attrNameLst>
                                          <p:attrName>ppt_x</p:attrName>
                                          <p:attrName>ppt_y</p:attrName>
                                        </p:attrNameLst>
                                      </p:cBhvr>
                                      <p:rCtr x="7951" y="11481"/>
                                    </p:animMotion>
                                  </p:childTnLst>
                                </p:cTn>
                              </p:par>
                              <p:par>
                                <p:cTn id="183" presetID="10" presetClass="exit" presetSubtype="0" fill="hold" grpId="2" nodeType="withEffect">
                                  <p:stCondLst>
                                    <p:cond delay="1000"/>
                                  </p:stCondLst>
                                  <p:childTnLst>
                                    <p:animEffect transition="out" filter="fade">
                                      <p:cBhvr>
                                        <p:cTn id="184" dur="500"/>
                                        <p:tgtEl>
                                          <p:spTgt spid="98"/>
                                        </p:tgtEl>
                                      </p:cBhvr>
                                    </p:animEffect>
                                    <p:set>
                                      <p:cBhvr>
                                        <p:cTn id="185"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3" grpId="0" animBg="1"/>
      <p:bldP spid="484" grpId="0" animBg="1"/>
      <p:bldP spid="486" grpId="0" animBg="1"/>
      <p:bldP spid="488" grpId="0" animBg="1"/>
      <p:bldP spid="490" grpId="0" animBg="1"/>
      <p:bldP spid="491" grpId="0" animBg="1"/>
      <p:bldP spid="492" grpId="0" animBg="1"/>
      <p:bldP spid="493" grpId="0" animBg="1"/>
      <p:bldP spid="494" grpId="0" animBg="1"/>
      <p:bldP spid="495" grpId="0" animBg="1"/>
      <p:bldP spid="496" grpId="0" animBg="1"/>
      <p:bldP spid="498" grpId="0" animBg="1"/>
      <p:bldP spid="499" grpId="0" animBg="1"/>
      <p:bldP spid="499" grpId="1" animBg="1"/>
      <p:bldP spid="507" grpId="0" animBg="1"/>
      <p:bldP spid="512" grpId="0" animBg="1"/>
      <p:bldP spid="5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latin typeface="Calibri"/>
                </a:rPr>
                <a:t>cache:1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api:1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1520019"/>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2077183"/>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237836714"/>
              </p:ext>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cache:1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api:1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4.58333E-6 3.33333E-6 L -4.58333E-6 0.47291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4.16667E-6 3.7037E-7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4.16667E-6 3.7037E-7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4.16667E-6 3.7037E-7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4.16667E-6 3.7037E-7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4.16667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95833E-6 3.7037E-7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images</a:t>
            </a:r>
          </a:p>
          <a:p>
            <a:pPr defTabSz="1218966">
              <a:defRPr/>
            </a:pPr>
            <a:r>
              <a:rPr lang="en-US" sz="1176" b="1" kern="0">
                <a:solidFill>
                  <a:schemeClr val="bg1"/>
                </a:solidFill>
                <a:latin typeface="Consolas" panose="020B0609020204030204" pitchFamily="49" charset="0"/>
              </a:rPr>
              <a:t>  REPOSITORY  TAG DIGEST</a:t>
            </a:r>
          </a:p>
          <a:p>
            <a:pPr defTabSz="1218966">
              <a:defRPr/>
            </a:pPr>
            <a:r>
              <a:rPr lang="en-US" sz="1176" b="1" kern="0">
                <a:solidFill>
                  <a:schemeClr val="bg1"/>
                </a:solidFill>
                <a:latin typeface="Consolas" panose="020B0609020204030204" pitchFamily="49" charset="0"/>
              </a:rPr>
              <a:t>  web         1   91e</a:t>
            </a:r>
          </a:p>
          <a:p>
            <a:pPr defTabSz="1218966">
              <a:defRPr/>
            </a:pPr>
            <a:r>
              <a:rPr lang="en-US" sz="1176" b="1" kern="0">
                <a:solidFill>
                  <a:schemeClr val="bg1"/>
                </a:solidFill>
                <a:latin typeface="Consolas" panose="020B0609020204030204" pitchFamily="49" charset="0"/>
              </a:rPr>
              <a:t>  </a:t>
            </a:r>
            <a:r>
              <a:rPr lang="en-US" sz="1176" b="1" kern="0" err="1">
                <a:solidFill>
                  <a:schemeClr val="bg1"/>
                </a:solidFill>
                <a:latin typeface="Consolas" panose="020B0609020204030204" pitchFamily="49" charset="0"/>
              </a:rPr>
              <a:t>api</a:t>
            </a:r>
            <a:r>
              <a:rPr lang="en-US" sz="1176" b="1" kern="0">
                <a:solidFill>
                  <a:schemeClr val="bg1"/>
                </a:solidFill>
                <a:latin typeface="Consolas" panose="020B0609020204030204" pitchFamily="49" charset="0"/>
              </a:rPr>
              <a:t>         1   u82</a:t>
            </a:r>
          </a:p>
          <a:p>
            <a:pPr defTabSz="1218966">
              <a:defRPr/>
            </a:pPr>
            <a:r>
              <a:rPr lang="en-US" sz="1176" b="1" kern="0">
                <a:solidFill>
                  <a:schemeClr val="bg1"/>
                </a:solidFill>
                <a:latin typeface="Consolas" panose="020B0609020204030204" pitchFamily="49" charset="0"/>
              </a:rPr>
              <a:t>  cache       1   2re</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images</a:t>
            </a:r>
          </a:p>
          <a:p>
            <a:pPr defTabSz="1218966">
              <a:defRPr/>
            </a:pPr>
            <a:r>
              <a:rPr lang="en-US" sz="1176" b="1" kern="0">
                <a:solidFill>
                  <a:schemeClr val="bg1"/>
                </a:solidFill>
                <a:latin typeface="Consolas" panose="020B0609020204030204" pitchFamily="49" charset="0"/>
              </a:rPr>
              <a:t>  REPOSITORY  TAG DIGEST</a:t>
            </a:r>
          </a:p>
          <a:p>
            <a:pPr defTabSz="1218966">
              <a:defRPr/>
            </a:pPr>
            <a:r>
              <a:rPr lang="en-US" sz="1176" b="1" kern="0">
                <a:solidFill>
                  <a:schemeClr val="bg1"/>
                </a:solidFill>
                <a:latin typeface="Consolas" panose="020B0609020204030204" pitchFamily="49" charset="0"/>
              </a:rPr>
              <a:t>  </a:t>
            </a:r>
            <a:r>
              <a:rPr lang="en-US" sz="1176" b="1" kern="0" err="1">
                <a:solidFill>
                  <a:schemeClr val="bg1"/>
                </a:solidFill>
                <a:latin typeface="Consolas" panose="020B0609020204030204" pitchFamily="49" charset="0"/>
              </a:rPr>
              <a:t>api</a:t>
            </a:r>
            <a:r>
              <a:rPr lang="en-US" sz="1176" b="1" kern="0">
                <a:solidFill>
                  <a:schemeClr val="bg1"/>
                </a:solidFill>
                <a:latin typeface="Consolas" panose="020B0609020204030204" pitchFamily="49" charset="0"/>
              </a:rPr>
              <a:t>         1   3rp</a:t>
            </a:r>
          </a:p>
          <a:p>
            <a:pPr defTabSz="1218966">
              <a:defRPr/>
            </a:pPr>
            <a:r>
              <a:rPr lang="en-US" sz="1176" b="1" kern="0">
                <a:solidFill>
                  <a:schemeClr val="bg1"/>
                </a:solidFill>
                <a:latin typeface="Consolas" panose="020B0609020204030204" pitchFamily="49" charset="0"/>
              </a:rPr>
              <a:t>  cache       1   1n4</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687" kern="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latin typeface="Calibri"/>
                </a:rPr>
                <a:t>api:1</a:t>
              </a:r>
            </a:p>
            <a:p>
              <a:pPr algn="ctr" defTabSz="1218966">
                <a:defRPr/>
              </a:pPr>
              <a:r>
                <a:rPr lang="en-US" sz="687" kern="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784" kern="0">
                  <a:solidFill>
                    <a:srgbClr val="353535"/>
                  </a:solidFill>
                  <a:latin typeface="Calibri"/>
                </a:rPr>
                <a:t>digest: </a:t>
              </a:r>
              <a:r>
                <a:rPr lang="en-US" sz="700" kern="0">
                  <a:solidFill>
                    <a:srgbClr val="353535"/>
                  </a:solidFill>
                  <a:latin typeface="Calibri"/>
                </a:rPr>
                <a:t>1n4</a:t>
              </a:r>
              <a:endParaRPr lang="en-US" sz="784" kern="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784" kern="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784" kern="0">
                  <a:solidFill>
                    <a:srgbClr val="353535"/>
                  </a:solidFill>
                  <a:latin typeface="Calibri"/>
                </a:rPr>
                <a:t>digest: </a:t>
              </a:r>
              <a:r>
                <a:rPr lang="en-US" sz="700" kern="0">
                  <a:solidFill>
                    <a:srgbClr val="353535"/>
                  </a:solidFill>
                  <a:latin typeface="Calibri"/>
                </a:rPr>
                <a:t>1n4</a:t>
              </a:r>
              <a:endParaRPr lang="en-US" sz="784" kern="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784" kern="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802787"/>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1359951"/>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71181" y="1925979"/>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3376061"/>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3781177"/>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052413"/>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432364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211452" y="4052414"/>
            <a:ext cx="679432" cy="54843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217815" y="4326300"/>
            <a:ext cx="67943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24818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40" y="1807626"/>
            <a:ext cx="3617275" cy="275143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07626"/>
            <a:ext cx="63005" cy="210838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682349"/>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err="1">
                  <a:solidFill>
                    <a:sysClr val="windowText" lastClr="000000"/>
                  </a:solidFill>
                  <a:ea typeface="Segoe UI" pitchFamily="34" charset="0"/>
                  <a:cs typeface="Segoe UI" pitchFamily="34" charset="0"/>
                </a:rPr>
                <a:t>api</a:t>
              </a:r>
              <a:r>
                <a:rPr lang="en-US" sz="1568">
                  <a:solidFill>
                    <a:sysClr val="windowText" lastClr="000000"/>
                  </a:solidFill>
                  <a:ea typeface="Segoe UI" pitchFamily="34" charset="0"/>
                  <a:cs typeface="Segoe UI" pitchFamily="34" charset="0"/>
                </a:rPr>
                <a:t> &amp; cache are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41" y="1807626"/>
            <a:ext cx="789143" cy="289098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491" kern="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83305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276267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276267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276267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687" kern="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2762669"/>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2762671"/>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4846" y="2756202"/>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2295656"/>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4980821"/>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027851"/>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58367" y="1864814"/>
            <a:ext cx="3377044" cy="738664"/>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1181862"/>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Servicing</a:t>
            </a:r>
            <a:br>
              <a:rPr lang="en-US" sz="3200" b="1">
                <a:gradFill>
                  <a:gsLst>
                    <a:gs pos="2917">
                      <a:schemeClr val="tx1"/>
                    </a:gs>
                    <a:gs pos="30000">
                      <a:schemeClr val="tx1"/>
                    </a:gs>
                  </a:gsLst>
                  <a:lin ang="5400000" scaled="0"/>
                </a:gradFill>
              </a:rPr>
            </a:br>
            <a:r>
              <a:rPr lang="en-US" sz="3200" b="1">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4980820"/>
            <a:ext cx="4015260" cy="738664"/>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Unique Tagging</a:t>
            </a:r>
          </a:p>
        </p:txBody>
      </p:sp>
    </p:spTree>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928B5-842B-4BD6-B289-D533246AF67A}"/>
              </a:ext>
            </a:extLst>
          </p:cNvPr>
          <p:cNvSpPr>
            <a:spLocks noGrp="1"/>
          </p:cNvSpPr>
          <p:nvPr>
            <p:ph type="title"/>
          </p:nvPr>
        </p:nvSpPr>
        <p:spPr/>
        <p:txBody>
          <a:bodyPr/>
          <a:lstStyle/>
          <a:p>
            <a:r>
              <a:rPr lang="en-US"/>
              <a:t>Image Tagging</a:t>
            </a:r>
          </a:p>
        </p:txBody>
      </p:sp>
      <p:sp>
        <p:nvSpPr>
          <p:cNvPr id="6" name="Text Placeholder 5">
            <a:extLst>
              <a:ext uri="{FF2B5EF4-FFF2-40B4-BE49-F238E27FC236}">
                <a16:creationId xmlns:a16="http://schemas.microsoft.com/office/drawing/2014/main" id="{A38A234D-0E64-4847-965E-37E35D796D60}"/>
              </a:ext>
            </a:extLst>
          </p:cNvPr>
          <p:cNvSpPr>
            <a:spLocks noGrp="1"/>
          </p:cNvSpPr>
          <p:nvPr>
            <p:ph type="body" idx="11"/>
          </p:nvPr>
        </p:nvSpPr>
        <p:spPr/>
        <p:txBody>
          <a:bodyPr/>
          <a:lstStyle/>
          <a:p>
            <a:r>
              <a:rPr lang="en-US"/>
              <a:t>Base Images</a:t>
            </a:r>
          </a:p>
        </p:txBody>
      </p:sp>
      <p:sp>
        <p:nvSpPr>
          <p:cNvPr id="4" name="Content Placeholder 3">
            <a:extLst>
              <a:ext uri="{FF2B5EF4-FFF2-40B4-BE49-F238E27FC236}">
                <a16:creationId xmlns:a16="http://schemas.microsoft.com/office/drawing/2014/main" id="{0803BA5A-30D3-4303-A1D1-89963290D538}"/>
              </a:ext>
            </a:extLst>
          </p:cNvPr>
          <p:cNvSpPr>
            <a:spLocks noGrp="1"/>
          </p:cNvSpPr>
          <p:nvPr>
            <p:ph idx="1"/>
          </p:nvPr>
        </p:nvSpPr>
        <p:spPr>
          <a:xfrm>
            <a:off x="406400" y="2469906"/>
            <a:ext cx="7721600" cy="3780202"/>
          </a:xfrm>
        </p:spPr>
        <p:txBody>
          <a:bodyPr/>
          <a:lstStyle/>
          <a:p>
            <a:r>
              <a:rPr lang="en-US"/>
              <a:t>Stable Tags</a:t>
            </a:r>
          </a:p>
          <a:p>
            <a:pPr lvl="1"/>
            <a:r>
              <a:rPr lang="en-US"/>
              <a:t>:latest</a:t>
            </a:r>
          </a:p>
          <a:p>
            <a:pPr lvl="1"/>
            <a:r>
              <a:rPr lang="en-US"/>
              <a:t>:1.0</a:t>
            </a:r>
          </a:p>
          <a:p>
            <a:pPr lvl="1"/>
            <a:r>
              <a:rPr lang="en-US"/>
              <a:t>:1.1.1.1</a:t>
            </a:r>
          </a:p>
          <a:p>
            <a:pPr lvl="1"/>
            <a:r>
              <a:rPr lang="en-US"/>
              <a:t>:2.0</a:t>
            </a:r>
          </a:p>
          <a:p>
            <a:pPr lvl="1"/>
            <a:r>
              <a:rPr lang="en-US"/>
              <a:t>:2.2.1</a:t>
            </a:r>
          </a:p>
          <a:p>
            <a:pPr marL="0" indent="0">
              <a:buNone/>
            </a:pPr>
            <a:endParaRPr lang="en-US"/>
          </a:p>
        </p:txBody>
      </p:sp>
      <p:sp>
        <p:nvSpPr>
          <p:cNvPr id="7" name="Text Placeholder 6">
            <a:extLst>
              <a:ext uri="{FF2B5EF4-FFF2-40B4-BE49-F238E27FC236}">
                <a16:creationId xmlns:a16="http://schemas.microsoft.com/office/drawing/2014/main" id="{4888DB55-3EA8-4523-A3D7-1364CB9D9B29}"/>
              </a:ext>
            </a:extLst>
          </p:cNvPr>
          <p:cNvSpPr>
            <a:spLocks noGrp="1"/>
          </p:cNvSpPr>
          <p:nvPr>
            <p:ph type="body" idx="12"/>
          </p:nvPr>
        </p:nvSpPr>
        <p:spPr/>
        <p:txBody>
          <a:bodyPr/>
          <a:lstStyle/>
          <a:p>
            <a:r>
              <a:rPr lang="en-US"/>
              <a:t>Deployed Images</a:t>
            </a:r>
          </a:p>
        </p:txBody>
      </p:sp>
      <p:sp>
        <p:nvSpPr>
          <p:cNvPr id="8" name="Content Placeholder 7">
            <a:extLst>
              <a:ext uri="{FF2B5EF4-FFF2-40B4-BE49-F238E27FC236}">
                <a16:creationId xmlns:a16="http://schemas.microsoft.com/office/drawing/2014/main" id="{28EF838F-87F8-42C2-8D19-5CDDF67798C1}"/>
              </a:ext>
            </a:extLst>
          </p:cNvPr>
          <p:cNvSpPr>
            <a:spLocks noGrp="1"/>
          </p:cNvSpPr>
          <p:nvPr>
            <p:ph idx="13"/>
          </p:nvPr>
        </p:nvSpPr>
        <p:spPr>
          <a:xfrm>
            <a:off x="6096000" y="1852429"/>
            <a:ext cx="5791200" cy="3821303"/>
          </a:xfrm>
        </p:spPr>
        <p:txBody>
          <a:bodyPr/>
          <a:lstStyle/>
          <a:p>
            <a:r>
              <a:rPr lang="en-US"/>
              <a:t>Always Unique</a:t>
            </a:r>
          </a:p>
          <a:p>
            <a:r>
              <a:rPr lang="en-US"/>
              <a:t>Stable Tags create instability</a:t>
            </a:r>
          </a:p>
          <a:p>
            <a:r>
              <a:rPr lang="en-US"/>
              <a:t>Build IDs are a great source</a:t>
            </a:r>
          </a:p>
          <a:p>
            <a:pPr lvl="1"/>
            <a:r>
              <a:rPr lang="en-US"/>
              <a:t>{</a:t>
            </a:r>
            <a:r>
              <a:rPr lang="en-US" err="1"/>
              <a:t>buildsystem</a:t>
            </a:r>
            <a:r>
              <a:rPr lang="en-US"/>
              <a:t>}-{</a:t>
            </a:r>
            <a:r>
              <a:rPr lang="en-US" err="1"/>
              <a:t>build_id</a:t>
            </a:r>
            <a:r>
              <a:rPr lang="en-US"/>
              <a:t>}</a:t>
            </a:r>
          </a:p>
          <a:p>
            <a:pPr lvl="1"/>
            <a:r>
              <a:rPr lang="en-US"/>
              <a:t>10192409</a:t>
            </a:r>
          </a:p>
          <a:p>
            <a:pPr lvl="1"/>
            <a:r>
              <a:rPr lang="en-US"/>
              <a:t>1833583</a:t>
            </a:r>
          </a:p>
          <a:p>
            <a:pPr lvl="1"/>
            <a:r>
              <a:rPr lang="en-US"/>
              <a:t>305305t035</a:t>
            </a:r>
          </a:p>
        </p:txBody>
      </p:sp>
    </p:spTree>
    <p:extLst>
      <p:ext uri="{BB962C8B-B14F-4D97-AF65-F5344CB8AC3E}">
        <p14:creationId xmlns:p14="http://schemas.microsoft.com/office/powerpoint/2010/main" val="3185354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430887"/>
          </a:xfrm>
        </p:spPr>
        <p:txBody>
          <a:bodyPr/>
          <a:lstStyle/>
          <a:p>
            <a:r>
              <a:rPr lang="en-US"/>
              <a:t>Coding for failure…</a:t>
            </a:r>
          </a:p>
        </p:txBody>
      </p:sp>
    </p:spTree>
    <p:extLst>
      <p:ext uri="{BB962C8B-B14F-4D97-AF65-F5344CB8AC3E}">
        <p14:creationId xmlns:p14="http://schemas.microsoft.com/office/powerpoint/2010/main" val="2979385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800DBF54-2E8F-4579-8950-089755BD1F61}"/>
              </a:ext>
            </a:extLst>
          </p:cNvPr>
          <p:cNvSpPr/>
          <p:nvPr/>
        </p:nvSpPr>
        <p:spPr>
          <a:xfrm>
            <a:off x="5643881" y="9081"/>
            <a:ext cx="2967429" cy="2721855"/>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ACR</a:t>
            </a:r>
          </a:p>
        </p:txBody>
      </p:sp>
      <p:sp>
        <p:nvSpPr>
          <p:cNvPr id="189" name="Rectangle 188">
            <a:extLst>
              <a:ext uri="{FF2B5EF4-FFF2-40B4-BE49-F238E27FC236}">
                <a16:creationId xmlns:a16="http://schemas.microsoft.com/office/drawing/2014/main" id="{365688AC-1E1F-4132-96B3-32D4E99533B9}"/>
              </a:ext>
            </a:extLst>
          </p:cNvPr>
          <p:cNvSpPr/>
          <p:nvPr/>
        </p:nvSpPr>
        <p:spPr>
          <a:xfrm>
            <a:off x="2966959" y="1082"/>
            <a:ext cx="2641942" cy="2729854"/>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ACR Build</a:t>
            </a:r>
          </a:p>
        </p:txBody>
      </p:sp>
      <p:sp>
        <p:nvSpPr>
          <p:cNvPr id="190" name="Rectangle 189">
            <a:extLst>
              <a:ext uri="{FF2B5EF4-FFF2-40B4-BE49-F238E27FC236}">
                <a16:creationId xmlns:a16="http://schemas.microsoft.com/office/drawing/2014/main" id="{F7EE9A8C-9963-41E1-8FEB-71CF9F69F9B5}"/>
              </a:ext>
            </a:extLst>
          </p:cNvPr>
          <p:cNvSpPr/>
          <p:nvPr/>
        </p:nvSpPr>
        <p:spPr>
          <a:xfrm>
            <a:off x="1" y="1081"/>
            <a:ext cx="1110316" cy="2742699"/>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Base image indexing</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3"/>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5274"/>
            <a:ext cx="217596" cy="161583"/>
          </a:xfrm>
          <a:prstGeom prst="rect">
            <a:avLst/>
          </a:prstGeom>
          <a:noFill/>
        </p:spPr>
        <p:txBody>
          <a:bodyPr wrap="square" lIns="0" tIns="0" rIns="0" bIns="0" rtlCol="0">
            <a:spAutoFit/>
          </a:bodyPr>
          <a:lstStyle/>
          <a:p>
            <a:r>
              <a:rPr lang="en-US" sz="1050"/>
              <a:t>Id</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8"/>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04" name="TextBox 203">
            <a:extLst>
              <a:ext uri="{FF2B5EF4-FFF2-40B4-BE49-F238E27FC236}">
                <a16:creationId xmlns:a16="http://schemas.microsoft.com/office/drawing/2014/main" id="{F8F9B52B-111C-4256-8478-5E43B2AB4AA3}"/>
              </a:ext>
            </a:extLst>
          </p:cNvPr>
          <p:cNvSpPr txBox="1"/>
          <p:nvPr/>
        </p:nvSpPr>
        <p:spPr>
          <a:xfrm>
            <a:off x="4805089" y="715274"/>
            <a:ext cx="837618" cy="161583"/>
          </a:xfrm>
          <a:prstGeom prst="rect">
            <a:avLst/>
          </a:prstGeom>
          <a:noFill/>
        </p:spPr>
        <p:txBody>
          <a:bodyPr wrap="square" lIns="0" tIns="0" rIns="0" bIns="0" rtlCol="0">
            <a:spAutoFit/>
          </a:bodyPr>
          <a:lstStyle/>
          <a:p>
            <a:r>
              <a:rPr lang="en-US" sz="1050"/>
              <a:t>Dependencies</a:t>
            </a:r>
          </a:p>
        </p:txBody>
      </p:sp>
      <p:sp>
        <p:nvSpPr>
          <p:cNvPr id="194" name="Speech Bubble: Rectangle with Corners Rounded 193">
            <a:extLst>
              <a:ext uri="{FF2B5EF4-FFF2-40B4-BE49-F238E27FC236}">
                <a16:creationId xmlns:a16="http://schemas.microsoft.com/office/drawing/2014/main" id="{3646FC67-8C1B-460A-8E52-FF80DBBE4ECC}"/>
              </a:ext>
            </a:extLst>
          </p:cNvPr>
          <p:cNvSpPr/>
          <p:nvPr/>
        </p:nvSpPr>
        <p:spPr>
          <a:xfrm>
            <a:off x="1557708" y="3718457"/>
            <a:ext cx="3477338" cy="1168194"/>
          </a:xfrm>
          <a:prstGeom prst="wedgeRoundRectCallout">
            <a:avLst>
              <a:gd name="adj1" fmla="val -71026"/>
              <a:gd name="adj2" fmla="val -1314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3" name="Speech Bubble: Rectangle with Corners Rounded 192">
            <a:extLst>
              <a:ext uri="{FF2B5EF4-FFF2-40B4-BE49-F238E27FC236}">
                <a16:creationId xmlns:a16="http://schemas.microsoft.com/office/drawing/2014/main" id="{16A2B3E8-4064-4BD0-8366-0A69FC87E933}"/>
              </a:ext>
            </a:extLst>
          </p:cNvPr>
          <p:cNvSpPr/>
          <p:nvPr/>
        </p:nvSpPr>
        <p:spPr>
          <a:xfrm>
            <a:off x="1452851" y="3550597"/>
            <a:ext cx="7056632" cy="3111605"/>
          </a:xfrm>
          <a:prstGeom prst="wedgeRoundRectCallout">
            <a:avLst>
              <a:gd name="adj1" fmla="val 284"/>
              <a:gd name="adj2" fmla="val -76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Features provided by ACR:</a:t>
            </a:r>
          </a:p>
          <a:p>
            <a:pPr marL="285750" indent="-285750">
              <a:buFont typeface="Arial" panose="020B0604020202020204" pitchFamily="34" charset="0"/>
              <a:buChar char="•"/>
            </a:pPr>
            <a:r>
              <a:rPr lang="en-US" sz="1600"/>
              <a:t>Base image indexing </a:t>
            </a:r>
          </a:p>
          <a:p>
            <a:pPr marL="742950" lvl="1" indent="-285750">
              <a:buFont typeface="Arial" panose="020B0604020202020204" pitchFamily="34" charset="0"/>
              <a:buChar char="•"/>
            </a:pPr>
            <a:r>
              <a:rPr lang="en-US" sz="1600"/>
              <a:t>ACR </a:t>
            </a:r>
          </a:p>
          <a:p>
            <a:pPr marL="742950" lvl="1" indent="-285750">
              <a:buFont typeface="Arial" panose="020B0604020202020204" pitchFamily="34" charset="0"/>
              <a:buChar char="•"/>
            </a:pPr>
            <a:r>
              <a:rPr lang="en-US" sz="1600" err="1"/>
              <a:t>Dockerhub</a:t>
            </a:r>
            <a:endParaRPr lang="en-US" sz="1600"/>
          </a:p>
          <a:p>
            <a:pPr marL="742950" lvl="1" indent="-285750">
              <a:buFont typeface="Arial" panose="020B0604020202020204" pitchFamily="34" charset="0"/>
              <a:buChar char="•"/>
            </a:pPr>
            <a:r>
              <a:rPr lang="en-US" sz="1600"/>
              <a:t>MCR</a:t>
            </a:r>
          </a:p>
          <a:p>
            <a:pPr marL="285750" indent="-285750">
              <a:buFont typeface="Arial" panose="020B0604020202020204" pitchFamily="34" charset="0"/>
              <a:buChar char="•"/>
            </a:pPr>
            <a:r>
              <a:rPr lang="en-US" sz="1600"/>
              <a:t>ACR Build</a:t>
            </a:r>
          </a:p>
          <a:p>
            <a:pPr marL="742950" lvl="1" indent="-285750">
              <a:buFont typeface="Arial" panose="020B0604020202020204" pitchFamily="34" charset="0"/>
              <a:buChar char="•"/>
            </a:pPr>
            <a:r>
              <a:rPr lang="en-US" sz="1600"/>
              <a:t>Saving of the context/git commit &amp; dependency list</a:t>
            </a:r>
          </a:p>
          <a:p>
            <a:pPr marL="285750" indent="-285750">
              <a:buFont typeface="Arial" panose="020B0604020202020204" pitchFamily="34" charset="0"/>
              <a:buChar char="•"/>
            </a:pPr>
            <a:r>
              <a:rPr lang="en-US" sz="1600"/>
              <a:t>Image Quarantine</a:t>
            </a:r>
          </a:p>
          <a:p>
            <a:pPr marL="742950" lvl="1" indent="-285750">
              <a:buFont typeface="Arial" panose="020B0604020202020204" pitchFamily="34" charset="0"/>
              <a:buChar char="•"/>
            </a:pPr>
            <a:r>
              <a:rPr lang="en-US" sz="1600"/>
              <a:t>Events for “image-quarantine” w/integrations with Aqua &amp; </a:t>
            </a:r>
            <a:r>
              <a:rPr lang="en-US" sz="1600" err="1"/>
              <a:t>Twistlock</a:t>
            </a:r>
            <a:endParaRPr lang="en-US" sz="1600"/>
          </a:p>
          <a:p>
            <a:pPr marL="285750" indent="-285750">
              <a:buFont typeface="Arial" panose="020B0604020202020204" pitchFamily="34" charset="0"/>
              <a:buChar char="•"/>
            </a:pPr>
            <a:r>
              <a:rPr lang="en-US" sz="1600"/>
              <a:t>Quorum Task </a:t>
            </a:r>
          </a:p>
          <a:p>
            <a:pPr marL="742950" lvl="1" indent="-285750">
              <a:buFont typeface="Arial" panose="020B0604020202020204" pitchFamily="34" charset="0"/>
              <a:buChar char="•"/>
            </a:pPr>
            <a:r>
              <a:rPr lang="en-US" sz="1600"/>
              <a:t>Async </a:t>
            </a:r>
            <a:r>
              <a:rPr lang="en-US" sz="1600" err="1"/>
              <a:t>eventing</a:t>
            </a:r>
            <a:r>
              <a:rPr lang="en-US" sz="1600"/>
              <a:t> for a collection of tags</a:t>
            </a:r>
          </a:p>
        </p:txBody>
      </p:sp>
      <p:pic>
        <p:nvPicPr>
          <p:cNvPr id="207" name="Picture 206">
            <a:extLst>
              <a:ext uri="{FF2B5EF4-FFF2-40B4-BE49-F238E27FC236}">
                <a16:creationId xmlns:a16="http://schemas.microsoft.com/office/drawing/2014/main" id="{C8085471-4870-49AD-959E-F0A360153F00}"/>
              </a:ext>
            </a:extLst>
          </p:cNvPr>
          <p:cNvPicPr>
            <a:picLocks noChangeAspect="1"/>
          </p:cNvPicPr>
          <p:nvPr/>
        </p:nvPicPr>
        <p:blipFill>
          <a:blip r:embed="rId19"/>
          <a:stretch>
            <a:fillRect/>
          </a:stretch>
        </p:blipFill>
        <p:spPr>
          <a:xfrm>
            <a:off x="11229306" y="3218762"/>
            <a:ext cx="637765" cy="485838"/>
          </a:xfrm>
          <a:prstGeom prst="rect">
            <a:avLst/>
          </a:prstGeom>
        </p:spPr>
      </p:pic>
      <p:cxnSp>
        <p:nvCxnSpPr>
          <p:cNvPr id="208" name="Straight Connector 207">
            <a:extLst>
              <a:ext uri="{FF2B5EF4-FFF2-40B4-BE49-F238E27FC236}">
                <a16:creationId xmlns:a16="http://schemas.microsoft.com/office/drawing/2014/main" id="{3D2F37BB-B287-4DE0-8E79-C26C7FE1972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209" name="Group 208">
            <a:extLst>
              <a:ext uri="{FF2B5EF4-FFF2-40B4-BE49-F238E27FC236}">
                <a16:creationId xmlns:a16="http://schemas.microsoft.com/office/drawing/2014/main" id="{1196E533-5A20-48C7-AF6D-0D8C3E1E86BE}"/>
              </a:ext>
            </a:extLst>
          </p:cNvPr>
          <p:cNvGrpSpPr/>
          <p:nvPr/>
        </p:nvGrpSpPr>
        <p:grpSpPr>
          <a:xfrm>
            <a:off x="11005041" y="2057310"/>
            <a:ext cx="1087962" cy="643339"/>
            <a:chOff x="2361586" y="6252336"/>
            <a:chExt cx="1087962" cy="643339"/>
          </a:xfrm>
        </p:grpSpPr>
        <p:pic>
          <p:nvPicPr>
            <p:cNvPr id="210" name="Picture 209">
              <a:extLst>
                <a:ext uri="{FF2B5EF4-FFF2-40B4-BE49-F238E27FC236}">
                  <a16:creationId xmlns:a16="http://schemas.microsoft.com/office/drawing/2014/main" id="{D460C1D1-B47D-4F9E-9397-195A9EFDEEAA}"/>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211" name="TextBox 210">
              <a:extLst>
                <a:ext uri="{FF2B5EF4-FFF2-40B4-BE49-F238E27FC236}">
                  <a16:creationId xmlns:a16="http://schemas.microsoft.com/office/drawing/2014/main" id="{8076124E-BEB3-4184-B716-E1149FAD86DA}"/>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212" name="TextBox 211">
            <a:extLst>
              <a:ext uri="{FF2B5EF4-FFF2-40B4-BE49-F238E27FC236}">
                <a16:creationId xmlns:a16="http://schemas.microsoft.com/office/drawing/2014/main" id="{88E58E38-8A2D-450D-A4D8-8BAC918FEDF1}"/>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cxnSp>
        <p:nvCxnSpPr>
          <p:cNvPr id="213" name="Straight Connector 212">
            <a:extLst>
              <a:ext uri="{FF2B5EF4-FFF2-40B4-BE49-F238E27FC236}">
                <a16:creationId xmlns:a16="http://schemas.microsoft.com/office/drawing/2014/main" id="{A8CD863E-CE1F-4C72-9CB8-20416E1F03CF}"/>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7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500"/>
                                        <p:tgtEl>
                                          <p:spTgt spid="19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500"/>
                                        <p:tgtEl>
                                          <p:spTgt spid="19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9" grpId="0" animBg="1"/>
      <p:bldP spid="190" grpId="0" animBg="1"/>
      <p:bldP spid="194" grpId="0" animBg="1"/>
      <p:bldP spid="1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3"/>
          <a:srcRect l="12373" t="12557" r="12934" b="12880"/>
          <a:stretch/>
        </p:blipFill>
        <p:spPr>
          <a:xfrm>
            <a:off x="7850368" y="67745"/>
            <a:ext cx="385744" cy="385075"/>
          </a:xfrm>
          <a:prstGeom prst="rect">
            <a:avLst/>
          </a:prstGeom>
        </p:spPr>
      </p:pic>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web:sha@l</a:t>
            </a:r>
            <a:endParaRPr lang="en-US" sz="1050">
              <a:solidFill>
                <a:sysClr val="windowText" lastClr="00000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96" name="Curved Connector 95">
            <a:extLst>
              <a:ext uri="{FF2B5EF4-FFF2-40B4-BE49-F238E27FC236}">
                <a16:creationId xmlns:a16="http://schemas.microsoft.com/office/drawing/2014/main" id="{71C76910-F402-1644-9786-9A48519F79CA}"/>
              </a:ext>
            </a:extLst>
          </p:cNvPr>
          <p:cNvCxnSpPr>
            <a:cxnSpLocks/>
            <a:stCxn id="126" idx="2"/>
            <a:endCxn id="87" idx="2"/>
          </p:cNvCxnSpPr>
          <p:nvPr/>
        </p:nvCxnSpPr>
        <p:spPr>
          <a:xfrm rot="16200000" flipH="1">
            <a:off x="6545129" y="-307209"/>
            <a:ext cx="437" cy="3025408"/>
          </a:xfrm>
          <a:prstGeom prst="curvedConnector3">
            <a:avLst>
              <a:gd name="adj1" fmla="val 15248489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0C31EB6-228B-415B-A0CC-B44C3495820D}"/>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8994"/>
          <a:stretch/>
        </p:blipFill>
        <p:spPr>
          <a:xfrm>
            <a:off x="7749131" y="1285361"/>
            <a:ext cx="536281" cy="543021"/>
          </a:xfrm>
          <a:prstGeom prst="rect">
            <a:avLst/>
          </a:prstGeom>
        </p:spPr>
      </p:pic>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Related image">
            <a:extLst>
              <a:ext uri="{FF2B5EF4-FFF2-40B4-BE49-F238E27FC236}">
                <a16:creationId xmlns:a16="http://schemas.microsoft.com/office/drawing/2014/main" id="{09A5DD61-7EA8-4D3F-A6D6-3DCC433460B4}"/>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155382" y="1289786"/>
            <a:ext cx="536281" cy="53628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6"/>
          <a:stretch>
            <a:fillRect/>
          </a:stretch>
        </p:blipFill>
        <p:spPr>
          <a:xfrm>
            <a:off x="4435839" y="995477"/>
            <a:ext cx="202491" cy="202491"/>
          </a:xfrm>
          <a:prstGeom prst="rect">
            <a:avLst/>
          </a:prstGeom>
        </p:spPr>
      </p:pic>
      <p:sp>
        <p:nvSpPr>
          <p:cNvPr id="49" name="Speech Bubble: Rectangle with Corners Rounded 48">
            <a:extLst>
              <a:ext uri="{FF2B5EF4-FFF2-40B4-BE49-F238E27FC236}">
                <a16:creationId xmlns:a16="http://schemas.microsoft.com/office/drawing/2014/main" id="{DD89B327-42D2-4816-9E06-BDEFF3A1C3A0}"/>
              </a:ext>
            </a:extLst>
          </p:cNvPr>
          <p:cNvSpPr/>
          <p:nvPr/>
        </p:nvSpPr>
        <p:spPr>
          <a:xfrm>
            <a:off x="2614905" y="3554005"/>
            <a:ext cx="2449135" cy="308096"/>
          </a:xfrm>
          <a:prstGeom prst="wedgeRoundRectCallout">
            <a:avLst>
              <a:gd name="adj1" fmla="val 28583"/>
              <a:gd name="adj2" fmla="val -7988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6"/>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6"/>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/fx:1</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8709017" cy="276999"/>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az acr build-task create –n </a:t>
            </a:r>
            <a:r>
              <a:rPr lang="en-US" sz="1200">
                <a:solidFill>
                  <a:srgbClr val="CE9178"/>
                </a:solidFill>
                <a:latin typeface="Consolas" panose="020B0609020204030204" pitchFamily="49" charset="0"/>
              </a:rPr>
              <a:t>Web-Build</a:t>
            </a:r>
            <a:r>
              <a:rPr lang="en-US" sz="1200">
                <a:solidFill>
                  <a:srgbClr val="569CD6"/>
                </a:solidFill>
                <a:latin typeface="Consolas" panose="020B0609020204030204" pitchFamily="49" charset="0"/>
              </a:rPr>
              <a:t> –t </a:t>
            </a:r>
            <a:r>
              <a:rPr lang="en-US" sz="1200">
                <a:solidFill>
                  <a:srgbClr val="CE9178"/>
                </a:solidFill>
                <a:latin typeface="Consolas" panose="020B0609020204030204" pitchFamily="49" charset="0"/>
              </a:rPr>
              <a:t>web:${{</a:t>
            </a:r>
            <a:r>
              <a:rPr lang="en-US" sz="1200" err="1">
                <a:solidFill>
                  <a:srgbClr val="CE9178"/>
                </a:solidFill>
                <a:latin typeface="Consolas" panose="020B0609020204030204" pitchFamily="49" charset="0"/>
              </a:rPr>
              <a:t>build.Id</a:t>
            </a:r>
            <a:r>
              <a:rPr lang="en-US" sz="1200">
                <a:solidFill>
                  <a:srgbClr val="CE9178"/>
                </a:solidFill>
                <a:latin typeface="Consolas" panose="020B0609020204030204" pitchFamily="49" charset="0"/>
              </a:rPr>
              <a:t>}} </a:t>
            </a:r>
            <a:r>
              <a:rPr lang="en-US" sz="1200">
                <a:solidFill>
                  <a:srgbClr val="569CD6"/>
                </a:solidFill>
                <a:latin typeface="Consolas" panose="020B0609020204030204" pitchFamily="49" charset="0"/>
              </a:rPr>
              <a:t>–c </a:t>
            </a:r>
            <a:r>
              <a:rPr lang="en-US" sz="1200">
                <a:solidFill>
                  <a:srgbClr val="CE9178"/>
                </a:solidFill>
                <a:latin typeface="Consolas" panose="020B0609020204030204" pitchFamily="49" charset="0"/>
              </a:rPr>
              <a:t>github.com/</a:t>
            </a:r>
            <a:r>
              <a:rPr lang="en-US" sz="1200" err="1">
                <a:solidFill>
                  <a:srgbClr val="CE9178"/>
                </a:solidFill>
                <a:latin typeface="Consolas" panose="020B0609020204030204" pitchFamily="49" charset="0"/>
              </a:rPr>
              <a:t>stevelasker</a:t>
            </a:r>
            <a:r>
              <a:rPr lang="en-US" sz="1200">
                <a:solidFill>
                  <a:srgbClr val="CE9178"/>
                </a:solidFill>
                <a:latin typeface="Consolas" panose="020B0609020204030204" pitchFamily="49" charset="0"/>
              </a:rPr>
              <a:t>/web </a:t>
            </a:r>
            <a:r>
              <a:rPr lang="en-US" sz="1200">
                <a:solidFill>
                  <a:srgbClr val="569CD6"/>
                </a:solidFill>
                <a:latin typeface="Consolas" panose="020B0609020204030204" pitchFamily="49" charset="0"/>
              </a:rPr>
              <a:t>–r </a:t>
            </a:r>
            <a:r>
              <a:rPr lang="en-US" sz="1200" err="1">
                <a:solidFill>
                  <a:srgbClr val="CE9178"/>
                </a:solidFill>
                <a:latin typeface="Consolas" panose="020B0609020204030204" pitchFamily="49" charset="0"/>
              </a:rPr>
              <a:t>jenga</a:t>
            </a:r>
            <a:r>
              <a:rPr lang="en-US" sz="1200">
                <a:solidFill>
                  <a:srgbClr val="569CD6"/>
                </a:solidFill>
                <a:latin typeface="Consolas" panose="020B0609020204030204" pitchFamily="49" charset="0"/>
              </a:rPr>
              <a:t> </a:t>
            </a:r>
            <a:endParaRPr lang="en-US" sz="120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788086" y="3520658"/>
            <a:ext cx="5033540" cy="637176"/>
          </a:xfrm>
          <a:prstGeom prst="wedgeRoundRectCallout">
            <a:avLst>
              <a:gd name="adj1" fmla="val 37639"/>
              <a:gd name="adj2" fmla="val -4139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129" name="Speech Bubble: Rectangle with Corners Rounded 128">
            <a:extLst>
              <a:ext uri="{FF2B5EF4-FFF2-40B4-BE49-F238E27FC236}">
                <a16:creationId xmlns:a16="http://schemas.microsoft.com/office/drawing/2014/main" id="{A40BAA80-83CA-450E-8514-7AECD191029F}"/>
              </a:ext>
            </a:extLst>
          </p:cNvPr>
          <p:cNvSpPr/>
          <p:nvPr/>
        </p:nvSpPr>
        <p:spPr>
          <a:xfrm>
            <a:off x="5890532" y="3601508"/>
            <a:ext cx="4837060" cy="649169"/>
          </a:xfrm>
          <a:prstGeom prst="wedgeRoundRectCallout">
            <a:avLst>
              <a:gd name="adj1" fmla="val 1058"/>
              <a:gd name="adj2" fmla="val -4172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quorum task awaits a specific tag to arrive, which can then call a webhook/Azure Event Grid</a:t>
            </a:r>
          </a:p>
        </p:txBody>
      </p:sp>
      <p:sp>
        <p:nvSpPr>
          <p:cNvPr id="187" name="Speech Bubble: Rectangle with Corners Rounded 186">
            <a:extLst>
              <a:ext uri="{FF2B5EF4-FFF2-40B4-BE49-F238E27FC236}">
                <a16:creationId xmlns:a16="http://schemas.microsoft.com/office/drawing/2014/main" id="{B2797EA6-EA6E-4777-A326-2C701BBB094D}"/>
              </a:ext>
            </a:extLst>
          </p:cNvPr>
          <p:cNvSpPr/>
          <p:nvPr/>
        </p:nvSpPr>
        <p:spPr>
          <a:xfrm>
            <a:off x="2620990" y="2796337"/>
            <a:ext cx="5641603" cy="649169"/>
          </a:xfrm>
          <a:prstGeom prst="wedgeRoundRectCallout">
            <a:avLst>
              <a:gd name="adj1" fmla="val 17771"/>
              <a:gd name="adj2" fmla="val -203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Quarantined Images will take some time to be scanned, </a:t>
            </a:r>
            <a:r>
              <a:rPr lang="en-US" i="1"/>
              <a:t>and </a:t>
            </a:r>
            <a:r>
              <a:rPr lang="en-US"/>
              <a:t>are asynchronous</a:t>
            </a:r>
          </a:p>
        </p:txBody>
      </p:sp>
      <p:sp>
        <p:nvSpPr>
          <p:cNvPr id="205" name="Speech Bubble: Rectangle with Corners Rounded 204">
            <a:extLst>
              <a:ext uri="{FF2B5EF4-FFF2-40B4-BE49-F238E27FC236}">
                <a16:creationId xmlns:a16="http://schemas.microsoft.com/office/drawing/2014/main" id="{6E66D557-D0C8-4598-A075-8CE12C7276FB}"/>
              </a:ext>
            </a:extLst>
          </p:cNvPr>
          <p:cNvSpPr/>
          <p:nvPr/>
        </p:nvSpPr>
        <p:spPr>
          <a:xfrm>
            <a:off x="5907335" y="4238587"/>
            <a:ext cx="4837060" cy="649169"/>
          </a:xfrm>
          <a:prstGeom prst="wedgeRoundRectCallout">
            <a:avLst>
              <a:gd name="adj1" fmla="val 627"/>
              <a:gd name="adj2" fmla="val -5151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Quorum task receives the specific tag(s) it’s waiting for and calls the next webhook</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6"/>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Tree>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left)">
                                      <p:cBhvr>
                                        <p:cTn id="26" dur="500"/>
                                        <p:tgtEl>
                                          <p:spTgt spid="90"/>
                                        </p:tgtEl>
                                      </p:cBhvr>
                                    </p:animEffect>
                                  </p:childTnLst>
                                </p:cTn>
                              </p:par>
                            </p:childTnLst>
                          </p:cTn>
                        </p:par>
                        <p:par>
                          <p:cTn id="27" fill="hold">
                            <p:stCondLst>
                              <p:cond delay="1000"/>
                            </p:stCondLst>
                            <p:childTnLst>
                              <p:par>
                                <p:cTn id="28" presetID="10" presetClass="exit" presetSubtype="0" fill="hold" grpId="1" nodeType="afterEffect">
                                  <p:stCondLst>
                                    <p:cond delay="0"/>
                                  </p:stCondLst>
                                  <p:childTnLst>
                                    <p:animEffect transition="out" filter="fad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fade">
                                      <p:cBhvr>
                                        <p:cTn id="35" dur="500"/>
                                        <p:tgtEl>
                                          <p:spTgt spid="19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500"/>
                                        <p:tgtEl>
                                          <p:spTgt spid="101"/>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500"/>
                                        <p:tgtEl>
                                          <p:spTgt spid="1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5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xit" presetSubtype="0" fill="hold" grpId="1" nodeType="withEffect">
                                  <p:stCondLst>
                                    <p:cond delay="0"/>
                                  </p:stCondLst>
                                  <p:childTnLst>
                                    <p:animEffect transition="out" filter="fade">
                                      <p:cBhvr>
                                        <p:cTn id="64" dur="500"/>
                                        <p:tgtEl>
                                          <p:spTgt spid="99"/>
                                        </p:tgtEl>
                                      </p:cBhvr>
                                    </p:animEffect>
                                    <p:set>
                                      <p:cBhvr>
                                        <p:cTn id="65" dur="1" fill="hold">
                                          <p:stCondLst>
                                            <p:cond delay="499"/>
                                          </p:stCondLst>
                                        </p:cTn>
                                        <p:tgtEl>
                                          <p:spTgt spid="9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par>
                                <p:cTn id="69" presetID="42" presetClass="path" presetSubtype="0" accel="50000" decel="50000" fill="hold" nodeType="withEffect">
                                  <p:stCondLst>
                                    <p:cond delay="0"/>
                                  </p:stCondLst>
                                  <p:childTnLst>
                                    <p:animMotion origin="layout" path="M 4.58333E-6 -3.7037E-6 L -0.08959 0.06621 " pathEditMode="relative" rAng="0" ptsTypes="AA">
                                      <p:cBhvr>
                                        <p:cTn id="70" dur="2000" fill="hold"/>
                                        <p:tgtEl>
                                          <p:spTgt spid="125"/>
                                        </p:tgtEl>
                                        <p:attrNameLst>
                                          <p:attrName>ppt_x</p:attrName>
                                          <p:attrName>ppt_y</p:attrName>
                                        </p:attrNameLst>
                                      </p:cBhvr>
                                      <p:rCtr x="-4479" y="3310"/>
                                    </p:animMotion>
                                  </p:childTnLst>
                                </p:cTn>
                              </p:par>
                              <p:par>
                                <p:cTn id="71" presetID="10" presetClass="entr" presetSubtype="0" fill="hold" grpId="0" nodeType="withEffect">
                                  <p:stCondLst>
                                    <p:cond delay="1500"/>
                                  </p:stCondLst>
                                  <p:childTnLst>
                                    <p:set>
                                      <p:cBhvr>
                                        <p:cTn id="72" dur="1" fill="hold">
                                          <p:stCondLst>
                                            <p:cond delay="0"/>
                                          </p:stCondLst>
                                        </p:cTn>
                                        <p:tgtEl>
                                          <p:spTgt spid="180"/>
                                        </p:tgtEl>
                                        <p:attrNameLst>
                                          <p:attrName>style.visibility</p:attrName>
                                        </p:attrNameLst>
                                      </p:cBhvr>
                                      <p:to>
                                        <p:strVal val="visible"/>
                                      </p:to>
                                    </p:set>
                                    <p:animEffect transition="in" filter="fade">
                                      <p:cBhvr>
                                        <p:cTn id="73" dur="500"/>
                                        <p:tgtEl>
                                          <p:spTgt spid="180"/>
                                        </p:tgtEl>
                                      </p:cBhvr>
                                    </p:animEffect>
                                  </p:childTnLst>
                                </p:cTn>
                              </p:par>
                              <p:par>
                                <p:cTn id="74" presetID="10" presetClass="exit" presetSubtype="0" fill="hold" nodeType="withEffect">
                                  <p:stCondLst>
                                    <p:cond delay="1800"/>
                                  </p:stCondLst>
                                  <p:childTnLst>
                                    <p:animEffect transition="out" filter="fade">
                                      <p:cBhvr>
                                        <p:cTn id="75" dur="500"/>
                                        <p:tgtEl>
                                          <p:spTgt spid="125"/>
                                        </p:tgtEl>
                                      </p:cBhvr>
                                    </p:animEffect>
                                    <p:set>
                                      <p:cBhvr>
                                        <p:cTn id="76" dur="1" fill="hold">
                                          <p:stCondLst>
                                            <p:cond delay="499"/>
                                          </p:stCondLst>
                                        </p:cTn>
                                        <p:tgtEl>
                                          <p:spTgt spid="125"/>
                                        </p:tgtEl>
                                        <p:attrNameLst>
                                          <p:attrName>style.visibility</p:attrName>
                                        </p:attrNameLst>
                                      </p:cBhvr>
                                      <p:to>
                                        <p:strVal val="hidden"/>
                                      </p:to>
                                    </p:set>
                                  </p:childTnLst>
                                </p:cTn>
                              </p:par>
                              <p:par>
                                <p:cTn id="77" presetID="42" presetClass="path" presetSubtype="0" accel="50000" decel="50000" fill="hold" grpId="1" nodeType="withEffect">
                                  <p:stCondLst>
                                    <p:cond delay="0"/>
                                  </p:stCondLst>
                                  <p:childTnLst>
                                    <p:animMotion origin="layout" path="M -4.16667E-7 -2.22222E-6 L -0.13789 0.13588 " pathEditMode="relative" rAng="0" ptsTypes="AA">
                                      <p:cBhvr>
                                        <p:cTn id="78" dur="2000" fill="hold"/>
                                        <p:tgtEl>
                                          <p:spTgt spid="126"/>
                                        </p:tgtEl>
                                        <p:attrNameLst>
                                          <p:attrName>ppt_x</p:attrName>
                                          <p:attrName>ppt_y</p:attrName>
                                        </p:attrNameLst>
                                      </p:cBhvr>
                                      <p:rCtr x="-6901" y="6782"/>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wipe(left)">
                                      <p:cBhvr>
                                        <p:cTn id="83" dur="500"/>
                                        <p:tgtEl>
                                          <p:spTgt spid="96"/>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xit" presetSubtype="0" fill="hold" grpId="1" nodeType="withEffect">
                                  <p:stCondLst>
                                    <p:cond delay="0"/>
                                  </p:stCondLst>
                                  <p:childTnLst>
                                    <p:animEffect transition="out" filter="fade">
                                      <p:cBhvr>
                                        <p:cTn id="89" dur="500"/>
                                        <p:tgtEl>
                                          <p:spTgt spid="49"/>
                                        </p:tgtEl>
                                      </p:cBhvr>
                                    </p:animEffect>
                                    <p:set>
                                      <p:cBhvr>
                                        <p:cTn id="90" dur="1" fill="hold">
                                          <p:stCondLst>
                                            <p:cond delay="499"/>
                                          </p:stCondLst>
                                        </p:cTn>
                                        <p:tgtEl>
                                          <p:spTgt spid="49"/>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28"/>
                                        </p:tgtEl>
                                      </p:cBhvr>
                                    </p:animEffect>
                                    <p:set>
                                      <p:cBhvr>
                                        <p:cTn id="93" dur="1" fill="hold">
                                          <p:stCondLst>
                                            <p:cond delay="499"/>
                                          </p:stCondLst>
                                        </p:cTn>
                                        <p:tgtEl>
                                          <p:spTgt spid="128"/>
                                        </p:tgtEl>
                                        <p:attrNameLst>
                                          <p:attrName>style.visibility</p:attrName>
                                        </p:attrNameLst>
                                      </p:cBhvr>
                                      <p:to>
                                        <p:strVal val="hidden"/>
                                      </p:to>
                                    </p:se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129"/>
                                        </p:tgtEl>
                                        <p:attrNameLst>
                                          <p:attrName>style.visibility</p:attrName>
                                        </p:attrNameLst>
                                      </p:cBhvr>
                                      <p:to>
                                        <p:strVal val="visible"/>
                                      </p:to>
                                    </p:set>
                                    <p:animEffect transition="in" filter="fade">
                                      <p:cBhvr>
                                        <p:cTn id="97" dur="500"/>
                                        <p:tgtEl>
                                          <p:spTgt spid="129"/>
                                        </p:tgtEl>
                                      </p:cBhvr>
                                    </p:animEffect>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92"/>
                                        </p:tgtEl>
                                        <p:attrNameLst>
                                          <p:attrName>style.visibility</p:attrName>
                                        </p:attrNameLst>
                                      </p:cBhvr>
                                      <p:to>
                                        <p:strVal val="visible"/>
                                      </p:to>
                                    </p:set>
                                    <p:animEffect transition="in" filter="wipe(up)">
                                      <p:cBhvr>
                                        <p:cTn id="106" dur="500"/>
                                        <p:tgtEl>
                                          <p:spTgt spid="92"/>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fade">
                                      <p:cBhvr>
                                        <p:cTn id="110" dur="500"/>
                                        <p:tgtEl>
                                          <p:spTgt spid="85"/>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187"/>
                                        </p:tgtEl>
                                        <p:attrNameLst>
                                          <p:attrName>style.visibility</p:attrName>
                                        </p:attrNameLst>
                                      </p:cBhvr>
                                      <p:to>
                                        <p:strVal val="visible"/>
                                      </p:to>
                                    </p:set>
                                    <p:animEffect transition="in" filter="fade">
                                      <p:cBhvr>
                                        <p:cTn id="118" dur="500"/>
                                        <p:tgtEl>
                                          <p:spTgt spid="18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026"/>
                                        </p:tgtEl>
                                      </p:cBhvr>
                                    </p:animEffect>
                                    <p:set>
                                      <p:cBhvr>
                                        <p:cTn id="123" dur="1" fill="hold">
                                          <p:stCondLst>
                                            <p:cond delay="499"/>
                                          </p:stCondLst>
                                        </p:cTn>
                                        <p:tgtEl>
                                          <p:spTgt spid="102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29"/>
                                        </p:tgtEl>
                                      </p:cBhvr>
                                    </p:animEffect>
                                    <p:set>
                                      <p:cBhvr>
                                        <p:cTn id="126" dur="1" fill="hold">
                                          <p:stCondLst>
                                            <p:cond delay="499"/>
                                          </p:stCondLst>
                                        </p:cTn>
                                        <p:tgtEl>
                                          <p:spTgt spid="12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87"/>
                                        </p:tgtEl>
                                      </p:cBhvr>
                                    </p:animEffect>
                                    <p:set>
                                      <p:cBhvr>
                                        <p:cTn id="129" dur="1" fill="hold">
                                          <p:stCondLst>
                                            <p:cond delay="499"/>
                                          </p:stCondLst>
                                        </p:cTn>
                                        <p:tgtEl>
                                          <p:spTgt spid="187"/>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fade">
                                      <p:cBhvr>
                                        <p:cTn id="133" dur="500"/>
                                        <p:tgtEl>
                                          <p:spTgt spid="86"/>
                                        </p:tgtEl>
                                      </p:cBhvr>
                                    </p:animEffect>
                                  </p:childTnLst>
                                </p:cTn>
                              </p:par>
                            </p:childTnLst>
                          </p:cTn>
                        </p:par>
                        <p:par>
                          <p:cTn id="134" fill="hold">
                            <p:stCondLst>
                              <p:cond delay="1000"/>
                            </p:stCondLst>
                            <p:childTnLst>
                              <p:par>
                                <p:cTn id="135" presetID="22" presetClass="entr" presetSubtype="8" fill="hold" nodeType="after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wipe(left)">
                                      <p:cBhvr>
                                        <p:cTn id="137" dur="500"/>
                                        <p:tgtEl>
                                          <p:spTgt spid="95"/>
                                        </p:tgtEl>
                                      </p:cBhvr>
                                    </p:animEffect>
                                  </p:childTnLst>
                                </p:cTn>
                              </p:par>
                            </p:childTnLst>
                          </p:cTn>
                        </p:par>
                        <p:par>
                          <p:cTn id="138" fill="hold">
                            <p:stCondLst>
                              <p:cond delay="1500"/>
                            </p:stCondLst>
                            <p:childTnLst>
                              <p:par>
                                <p:cTn id="139" presetID="9" presetClass="exit" presetSubtype="0" fill="hold" nodeType="afterEffect">
                                  <p:stCondLst>
                                    <p:cond delay="400"/>
                                  </p:stCondLst>
                                  <p:childTnLst>
                                    <p:animEffect transition="out" filter="dissolve">
                                      <p:cBhvr>
                                        <p:cTn id="140" dur="500"/>
                                        <p:tgtEl>
                                          <p:spTgt spid="43"/>
                                        </p:tgtEl>
                                      </p:cBhvr>
                                    </p:animEffect>
                                    <p:set>
                                      <p:cBhvr>
                                        <p:cTn id="141" dur="1" fill="hold">
                                          <p:stCondLst>
                                            <p:cond delay="499"/>
                                          </p:stCondLst>
                                        </p:cTn>
                                        <p:tgtEl>
                                          <p:spTgt spid="43"/>
                                        </p:tgtEl>
                                        <p:attrNameLst>
                                          <p:attrName>style.visibility</p:attrName>
                                        </p:attrNameLst>
                                      </p:cBhvr>
                                      <p:to>
                                        <p:strVal val="hidden"/>
                                      </p:to>
                                    </p:set>
                                  </p:childTnLst>
                                </p:cTn>
                              </p:par>
                            </p:childTnLst>
                          </p:cTn>
                        </p:par>
                        <p:par>
                          <p:cTn id="142" fill="hold">
                            <p:stCondLst>
                              <p:cond delay="2400"/>
                            </p:stCondLst>
                            <p:childTnLst>
                              <p:par>
                                <p:cTn id="143" presetID="10" presetClass="entr" presetSubtype="0" fill="hold" grpId="0" nodeType="afterEffect">
                                  <p:stCondLst>
                                    <p:cond delay="0"/>
                                  </p:stCondLst>
                                  <p:childTnLst>
                                    <p:set>
                                      <p:cBhvr>
                                        <p:cTn id="144" dur="1" fill="hold">
                                          <p:stCondLst>
                                            <p:cond delay="0"/>
                                          </p:stCondLst>
                                        </p:cTn>
                                        <p:tgtEl>
                                          <p:spTgt spid="205"/>
                                        </p:tgtEl>
                                        <p:attrNameLst>
                                          <p:attrName>style.visibility</p:attrName>
                                        </p:attrNameLst>
                                      </p:cBhvr>
                                      <p:to>
                                        <p:strVal val="visible"/>
                                      </p:to>
                                    </p:set>
                                    <p:animEffect transition="in" filter="fade">
                                      <p:cBhvr>
                                        <p:cTn id="145" dur="500"/>
                                        <p:tgtEl>
                                          <p:spTgt spid="20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78"/>
                                        </p:tgtEl>
                                        <p:attrNameLst>
                                          <p:attrName>style.visibility</p:attrName>
                                        </p:attrNameLst>
                                      </p:cBhvr>
                                      <p:to>
                                        <p:strVal val="visible"/>
                                      </p:to>
                                    </p:set>
                                    <p:animEffect transition="in" filter="fade">
                                      <p:cBhvr>
                                        <p:cTn id="150" dur="500"/>
                                        <p:tgtEl>
                                          <p:spTgt spid="178"/>
                                        </p:tgtEl>
                                      </p:cBhvr>
                                    </p:animEffect>
                                  </p:childTnLst>
                                </p:cTn>
                              </p:par>
                              <p:par>
                                <p:cTn id="151" presetID="10" presetClass="exit" presetSubtype="0" fill="hold" grpId="1" nodeType="withEffect">
                                  <p:stCondLst>
                                    <p:cond delay="0"/>
                                  </p:stCondLst>
                                  <p:childTnLst>
                                    <p:animEffect transition="out" filter="fade">
                                      <p:cBhvr>
                                        <p:cTn id="152" dur="500"/>
                                        <p:tgtEl>
                                          <p:spTgt spid="205"/>
                                        </p:tgtEl>
                                      </p:cBhvr>
                                    </p:animEffect>
                                    <p:set>
                                      <p:cBhvr>
                                        <p:cTn id="153" dur="1" fill="hold">
                                          <p:stCondLst>
                                            <p:cond delay="499"/>
                                          </p:stCondLst>
                                        </p:cTn>
                                        <p:tgtEl>
                                          <p:spTgt spid="205"/>
                                        </p:tgtEl>
                                        <p:attrNameLst>
                                          <p:attrName>style.visibility</p:attrName>
                                        </p:attrNameLst>
                                      </p:cBhvr>
                                      <p:to>
                                        <p:strVal val="hidden"/>
                                      </p:to>
                                    </p:set>
                                  </p:childTnLst>
                                </p:cTn>
                              </p:par>
                            </p:childTnLst>
                          </p:cTn>
                        </p:par>
                        <p:par>
                          <p:cTn id="154" fill="hold">
                            <p:stCondLst>
                              <p:cond delay="500"/>
                            </p:stCondLst>
                            <p:childTnLst>
                              <p:par>
                                <p:cTn id="155" presetID="22" presetClass="entr" presetSubtype="8" fill="hold" nodeType="after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wipe(left)">
                                      <p:cBhvr>
                                        <p:cTn id="157" dur="500"/>
                                        <p:tgtEl>
                                          <p:spTgt spid="103"/>
                                        </p:tgtEl>
                                      </p:cBhvr>
                                    </p:animEffect>
                                  </p:childTnLst>
                                </p:cTn>
                              </p:par>
                            </p:childTnLst>
                          </p:cTn>
                        </p:par>
                        <p:par>
                          <p:cTn id="158" fill="hold">
                            <p:stCondLst>
                              <p:cond delay="1000"/>
                            </p:stCondLst>
                            <p:childTnLst>
                              <p:par>
                                <p:cTn id="159" presetID="22" presetClass="entr" presetSubtype="8" fill="hold" nodeType="afterEffect">
                                  <p:stCondLst>
                                    <p:cond delay="0"/>
                                  </p:stCondLst>
                                  <p:childTnLst>
                                    <p:set>
                                      <p:cBhvr>
                                        <p:cTn id="160" dur="1" fill="hold">
                                          <p:stCondLst>
                                            <p:cond delay="0"/>
                                          </p:stCondLst>
                                        </p:cTn>
                                        <p:tgtEl>
                                          <p:spTgt spid="179"/>
                                        </p:tgtEl>
                                        <p:attrNameLst>
                                          <p:attrName>style.visibility</p:attrName>
                                        </p:attrNameLst>
                                      </p:cBhvr>
                                      <p:to>
                                        <p:strVal val="visible"/>
                                      </p:to>
                                    </p:set>
                                    <p:animEffect transition="in" filter="wipe(left)">
                                      <p:cBhvr>
                                        <p:cTn id="161" dur="500"/>
                                        <p:tgtEl>
                                          <p:spTgt spid="179"/>
                                        </p:tgtEl>
                                      </p:cBhvr>
                                    </p:animEffect>
                                  </p:childTnLst>
                                </p:cTn>
                              </p:par>
                            </p:childTnLst>
                          </p:cTn>
                        </p:par>
                        <p:par>
                          <p:cTn id="162" fill="hold">
                            <p:stCondLst>
                              <p:cond delay="1500"/>
                            </p:stCondLst>
                            <p:childTnLst>
                              <p:par>
                                <p:cTn id="163" presetID="10" presetClass="entr" presetSubtype="0" fill="hold" grpId="1" nodeType="afterEffect">
                                  <p:stCondLst>
                                    <p:cond delay="0"/>
                                  </p:stCondLst>
                                  <p:childTnLst>
                                    <p:set>
                                      <p:cBhvr>
                                        <p:cTn id="164" dur="1" fill="hold">
                                          <p:stCondLst>
                                            <p:cond delay="0"/>
                                          </p:stCondLst>
                                        </p:cTn>
                                        <p:tgtEl>
                                          <p:spTgt spid="182"/>
                                        </p:tgtEl>
                                        <p:attrNameLst>
                                          <p:attrName>style.visibility</p:attrName>
                                        </p:attrNameLst>
                                      </p:cBhvr>
                                      <p:to>
                                        <p:strVal val="visible"/>
                                      </p:to>
                                    </p:set>
                                    <p:animEffect transition="in" filter="fade">
                                      <p:cBhvr>
                                        <p:cTn id="165" dur="500"/>
                                        <p:tgtEl>
                                          <p:spTgt spid="182"/>
                                        </p:tgtEl>
                                      </p:cBhvr>
                                    </p:animEffect>
                                  </p:childTnLst>
                                </p:cTn>
                              </p:par>
                              <p:par>
                                <p:cTn id="166" presetID="42" presetClass="path" presetSubtype="0" accel="50000" decel="50000" fill="hold" grpId="0" nodeType="withEffect">
                                  <p:stCondLst>
                                    <p:cond delay="0"/>
                                  </p:stCondLst>
                                  <p:childTnLst>
                                    <p:animMotion origin="layout" path="M -2.08333E-6 -2.22222E-6 L 0.39401 0.07894 " pathEditMode="relative" rAng="0" ptsTypes="AA">
                                      <p:cBhvr>
                                        <p:cTn id="167" dur="2000" fill="hold"/>
                                        <p:tgtEl>
                                          <p:spTgt spid="182"/>
                                        </p:tgtEl>
                                        <p:attrNameLst>
                                          <p:attrName>ppt_x</p:attrName>
                                          <p:attrName>ppt_y</p:attrName>
                                        </p:attrNameLst>
                                      </p:cBhvr>
                                      <p:rCtr x="19701" y="3935"/>
                                    </p:animMotion>
                                  </p:childTnLst>
                                </p:cTn>
                              </p:par>
                              <p:par>
                                <p:cTn id="168" presetID="10" presetClass="entr" presetSubtype="0" fill="hold" nodeType="withEffect">
                                  <p:stCondLst>
                                    <p:cond delay="1500"/>
                                  </p:stCondLst>
                                  <p:childTnLst>
                                    <p:set>
                                      <p:cBhvr>
                                        <p:cTn id="169" dur="1" fill="hold">
                                          <p:stCondLst>
                                            <p:cond delay="0"/>
                                          </p:stCondLst>
                                        </p:cTn>
                                        <p:tgtEl>
                                          <p:spTgt spid="142"/>
                                        </p:tgtEl>
                                        <p:attrNameLst>
                                          <p:attrName>style.visibility</p:attrName>
                                        </p:attrNameLst>
                                      </p:cBhvr>
                                      <p:to>
                                        <p:strVal val="visible"/>
                                      </p:to>
                                    </p:set>
                                    <p:animEffect transition="in" filter="fade">
                                      <p:cBhvr>
                                        <p:cTn id="170" dur="500"/>
                                        <p:tgtEl>
                                          <p:spTgt spid="142"/>
                                        </p:tgtEl>
                                      </p:cBhvr>
                                    </p:animEffect>
                                  </p:childTnLst>
                                </p:cTn>
                              </p:par>
                              <p:par>
                                <p:cTn id="171" presetID="10" presetClass="entr" presetSubtype="0" fill="hold" grpId="1"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fade">
                                      <p:cBhvr>
                                        <p:cTn id="173" dur="500"/>
                                        <p:tgtEl>
                                          <p:spTgt spid="123"/>
                                        </p:tgtEl>
                                      </p:cBhvr>
                                    </p:animEffect>
                                  </p:childTnLst>
                                </p:cTn>
                              </p:par>
                              <p:par>
                                <p:cTn id="174" presetID="42" presetClass="path" presetSubtype="0" accel="50000" decel="50000" fill="hold" grpId="0" nodeType="withEffect">
                                  <p:stCondLst>
                                    <p:cond delay="0"/>
                                  </p:stCondLst>
                                  <p:childTnLst>
                                    <p:animMotion origin="layout" path="M -1.45833E-6 -3.7037E-7 L 0.39531 0.13773 " pathEditMode="relative" rAng="0" ptsTypes="AA">
                                      <p:cBhvr>
                                        <p:cTn id="175" dur="2000" fill="hold"/>
                                        <p:tgtEl>
                                          <p:spTgt spid="123"/>
                                        </p:tgtEl>
                                        <p:attrNameLst>
                                          <p:attrName>ppt_x</p:attrName>
                                          <p:attrName>ppt_y</p:attrName>
                                        </p:attrNameLst>
                                      </p:cBhvr>
                                      <p:rCtr x="19466" y="6968"/>
                                    </p:animMotion>
                                  </p:childTnLst>
                                </p:cTn>
                              </p:par>
                              <p:par>
                                <p:cTn id="176" presetID="10" presetClass="entr" presetSubtype="0" fill="hold" nodeType="withEffect">
                                  <p:stCondLst>
                                    <p:cond delay="1500"/>
                                  </p:stCondLst>
                                  <p:childTnLst>
                                    <p:set>
                                      <p:cBhvr>
                                        <p:cTn id="177" dur="1" fill="hold">
                                          <p:stCondLst>
                                            <p:cond delay="0"/>
                                          </p:stCondLst>
                                        </p:cTn>
                                        <p:tgtEl>
                                          <p:spTgt spid="160"/>
                                        </p:tgtEl>
                                        <p:attrNameLst>
                                          <p:attrName>style.visibility</p:attrName>
                                        </p:attrNameLst>
                                      </p:cBhvr>
                                      <p:to>
                                        <p:strVal val="visible"/>
                                      </p:to>
                                    </p:set>
                                    <p:animEffect transition="in" filter="fade">
                                      <p:cBhvr>
                                        <p:cTn id="178" dur="500"/>
                                        <p:tgtEl>
                                          <p:spTgt spid="16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185"/>
                                        </p:tgtEl>
                                        <p:attrNameLst>
                                          <p:attrName>style.visibility</p:attrName>
                                        </p:attrNameLst>
                                      </p:cBhvr>
                                      <p:to>
                                        <p:strVal val="visible"/>
                                      </p:to>
                                    </p:set>
                                    <p:animEffect transition="in" filter="wipe(left)">
                                      <p:cBhvr>
                                        <p:cTn id="183" dur="1000"/>
                                        <p:tgtEl>
                                          <p:spTgt spid="185"/>
                                        </p:tgtEl>
                                      </p:cBhvr>
                                    </p:animEffect>
                                  </p:childTnLst>
                                </p:cTn>
                              </p:par>
                              <p:par>
                                <p:cTn id="184" presetID="10" presetClass="exit" presetSubtype="0" fill="hold" nodeType="withEffect">
                                  <p:stCondLst>
                                    <p:cond delay="0"/>
                                  </p:stCondLst>
                                  <p:childTnLst>
                                    <p:animEffect transition="out" filter="fade">
                                      <p:cBhvr>
                                        <p:cTn id="185" dur="500"/>
                                        <p:tgtEl>
                                          <p:spTgt spid="179"/>
                                        </p:tgtEl>
                                      </p:cBhvr>
                                    </p:animEffect>
                                    <p:set>
                                      <p:cBhvr>
                                        <p:cTn id="186" dur="1" fill="hold">
                                          <p:stCondLst>
                                            <p:cond delay="499"/>
                                          </p:stCondLst>
                                        </p:cTn>
                                        <p:tgtEl>
                                          <p:spTgt spid="179"/>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142"/>
                                        </p:tgtEl>
                                      </p:cBhvr>
                                    </p:animEffect>
                                    <p:set>
                                      <p:cBhvr>
                                        <p:cTn id="189" dur="1" fill="hold">
                                          <p:stCondLst>
                                            <p:cond delay="499"/>
                                          </p:stCondLst>
                                        </p:cTn>
                                        <p:tgtEl>
                                          <p:spTgt spid="142"/>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160"/>
                                        </p:tgtEl>
                                      </p:cBhvr>
                                    </p:animEffect>
                                    <p:set>
                                      <p:cBhvr>
                                        <p:cTn id="192" dur="1" fill="hold">
                                          <p:stCondLst>
                                            <p:cond delay="499"/>
                                          </p:stCondLst>
                                        </p:cTn>
                                        <p:tgtEl>
                                          <p:spTgt spid="160"/>
                                        </p:tgtEl>
                                        <p:attrNameLst>
                                          <p:attrName>style.visibility</p:attrName>
                                        </p:attrNameLst>
                                      </p:cBhvr>
                                      <p:to>
                                        <p:strVal val="hidden"/>
                                      </p:to>
                                    </p:set>
                                  </p:childTnLst>
                                </p:cTn>
                              </p:par>
                              <p:par>
                                <p:cTn id="193" presetID="10" presetClass="exit" presetSubtype="0" fill="hold" grpId="2" nodeType="withEffect">
                                  <p:stCondLst>
                                    <p:cond delay="0"/>
                                  </p:stCondLst>
                                  <p:childTnLst>
                                    <p:animEffect transition="out" filter="fade">
                                      <p:cBhvr>
                                        <p:cTn id="194" dur="500"/>
                                        <p:tgtEl>
                                          <p:spTgt spid="182"/>
                                        </p:tgtEl>
                                      </p:cBhvr>
                                    </p:animEffect>
                                    <p:set>
                                      <p:cBhvr>
                                        <p:cTn id="195" dur="1" fill="hold">
                                          <p:stCondLst>
                                            <p:cond delay="499"/>
                                          </p:stCondLst>
                                        </p:cTn>
                                        <p:tgtEl>
                                          <p:spTgt spid="182"/>
                                        </p:tgtEl>
                                        <p:attrNameLst>
                                          <p:attrName>style.visibility</p:attrName>
                                        </p:attrNameLst>
                                      </p:cBhvr>
                                      <p:to>
                                        <p:strVal val="hidden"/>
                                      </p:to>
                                    </p:set>
                                  </p:childTnLst>
                                </p:cTn>
                              </p:par>
                              <p:par>
                                <p:cTn id="196" presetID="10" presetClass="exit" presetSubtype="0" fill="hold" grpId="2" nodeType="withEffect">
                                  <p:stCondLst>
                                    <p:cond delay="0"/>
                                  </p:stCondLst>
                                  <p:childTnLst>
                                    <p:animEffect transition="out" filter="fade">
                                      <p:cBhvr>
                                        <p:cTn id="197" dur="500"/>
                                        <p:tgtEl>
                                          <p:spTgt spid="123"/>
                                        </p:tgtEl>
                                      </p:cBhvr>
                                    </p:animEffect>
                                    <p:set>
                                      <p:cBhvr>
                                        <p:cTn id="198" dur="1" fill="hold">
                                          <p:stCondLst>
                                            <p:cond delay="499"/>
                                          </p:stCondLst>
                                        </p:cTn>
                                        <p:tgtEl>
                                          <p:spTgt spid="123"/>
                                        </p:tgtEl>
                                        <p:attrNameLst>
                                          <p:attrName>style.visibility</p:attrName>
                                        </p:attrNameLst>
                                      </p:cBhvr>
                                      <p:to>
                                        <p:strVal val="hidden"/>
                                      </p:to>
                                    </p:set>
                                  </p:childTnLst>
                                </p:cTn>
                              </p:par>
                              <p:par>
                                <p:cTn id="199" presetID="10" presetClass="entr" presetSubtype="0" fill="hold" grpId="0" nodeType="withEffect">
                                  <p:stCondLst>
                                    <p:cond delay="600"/>
                                  </p:stCondLst>
                                  <p:childTnLst>
                                    <p:set>
                                      <p:cBhvr>
                                        <p:cTn id="200" dur="1" fill="hold">
                                          <p:stCondLst>
                                            <p:cond delay="0"/>
                                          </p:stCondLst>
                                        </p:cTn>
                                        <p:tgtEl>
                                          <p:spTgt spid="102"/>
                                        </p:tgtEl>
                                        <p:attrNameLst>
                                          <p:attrName>style.visibility</p:attrName>
                                        </p:attrNameLst>
                                      </p:cBhvr>
                                      <p:to>
                                        <p:strVal val="visible"/>
                                      </p:to>
                                    </p:set>
                                    <p:animEffect transition="in" filter="fade">
                                      <p:cBhvr>
                                        <p:cTn id="201" dur="500"/>
                                        <p:tgtEl>
                                          <p:spTgt spid="102"/>
                                        </p:tgtEl>
                                      </p:cBhvr>
                                    </p:animEffect>
                                  </p:childTnLst>
                                </p:cTn>
                              </p:par>
                            </p:childTnLst>
                          </p:cTn>
                        </p:par>
                        <p:par>
                          <p:cTn id="202" fill="hold">
                            <p:stCondLst>
                              <p:cond delay="1100"/>
                            </p:stCondLst>
                            <p:childTnLst>
                              <p:par>
                                <p:cTn id="203" presetID="22" presetClass="entr" presetSubtype="1" fill="hold" nodeType="afterEffect">
                                  <p:stCondLst>
                                    <p:cond delay="0"/>
                                  </p:stCondLst>
                                  <p:childTnLst>
                                    <p:set>
                                      <p:cBhvr>
                                        <p:cTn id="204" dur="1" fill="hold">
                                          <p:stCondLst>
                                            <p:cond delay="0"/>
                                          </p:stCondLst>
                                        </p:cTn>
                                        <p:tgtEl>
                                          <p:spTgt spid="192"/>
                                        </p:tgtEl>
                                        <p:attrNameLst>
                                          <p:attrName>style.visibility</p:attrName>
                                        </p:attrNameLst>
                                      </p:cBhvr>
                                      <p:to>
                                        <p:strVal val="visible"/>
                                      </p:to>
                                    </p:set>
                                    <p:animEffect transition="in" filter="wipe(up)">
                                      <p:cBhvr>
                                        <p:cTn id="205" dur="500"/>
                                        <p:tgtEl>
                                          <p:spTgt spid="192"/>
                                        </p:tgtEl>
                                      </p:cBhvr>
                                    </p:animEffect>
                                  </p:childTnLst>
                                </p:cTn>
                              </p:par>
                            </p:childTnLst>
                          </p:cTn>
                        </p:par>
                        <p:par>
                          <p:cTn id="206" fill="hold">
                            <p:stCondLst>
                              <p:cond delay="1600"/>
                            </p:stCondLst>
                            <p:childTnLst>
                              <p:par>
                                <p:cTn id="207" presetID="10" presetClass="entr" presetSubtype="0" fill="hold" grpId="1" nodeType="afterEffect">
                                  <p:stCondLst>
                                    <p:cond delay="0"/>
                                  </p:stCondLst>
                                  <p:childTnLst>
                                    <p:set>
                                      <p:cBhvr>
                                        <p:cTn id="208" dur="1" fill="hold">
                                          <p:stCondLst>
                                            <p:cond delay="0"/>
                                          </p:stCondLst>
                                        </p:cTn>
                                        <p:tgtEl>
                                          <p:spTgt spid="181"/>
                                        </p:tgtEl>
                                        <p:attrNameLst>
                                          <p:attrName>style.visibility</p:attrName>
                                        </p:attrNameLst>
                                      </p:cBhvr>
                                      <p:to>
                                        <p:strVal val="visible"/>
                                      </p:to>
                                    </p:set>
                                    <p:animEffect transition="in" filter="fade">
                                      <p:cBhvr>
                                        <p:cTn id="209" dur="500"/>
                                        <p:tgtEl>
                                          <p:spTgt spid="181"/>
                                        </p:tgtEl>
                                      </p:cBhvr>
                                    </p:animEffect>
                                  </p:childTnLst>
                                </p:cTn>
                              </p:par>
                              <p:par>
                                <p:cTn id="210" presetID="42" presetClass="path" presetSubtype="0" accel="50000" decel="50000" fill="hold" grpId="0" nodeType="withEffect">
                                  <p:stCondLst>
                                    <p:cond delay="0"/>
                                  </p:stCondLst>
                                  <p:childTnLst>
                                    <p:animMotion origin="layout" path="M -2.08333E-6 -2.22222E-6 L 0.39558 0.30556 " pathEditMode="relative" rAng="0" ptsTypes="AA">
                                      <p:cBhvr>
                                        <p:cTn id="211" dur="2000" fill="hold"/>
                                        <p:tgtEl>
                                          <p:spTgt spid="181"/>
                                        </p:tgtEl>
                                        <p:attrNameLst>
                                          <p:attrName>ppt_x</p:attrName>
                                          <p:attrName>ppt_y</p:attrName>
                                        </p:attrNameLst>
                                      </p:cBhvr>
                                      <p:rCtr x="19779" y="15278"/>
                                    </p:animMotion>
                                  </p:childTnLst>
                                </p:cTn>
                              </p:par>
                              <p:par>
                                <p:cTn id="212" presetID="10" presetClass="entr" presetSubtype="0" fill="hold" nodeType="withEffect">
                                  <p:stCondLst>
                                    <p:cond delay="1700"/>
                                  </p:stCondLst>
                                  <p:childTnLst>
                                    <p:set>
                                      <p:cBhvr>
                                        <p:cTn id="213" dur="1" fill="hold">
                                          <p:stCondLst>
                                            <p:cond delay="0"/>
                                          </p:stCondLst>
                                        </p:cTn>
                                        <p:tgtEl>
                                          <p:spTgt spid="105"/>
                                        </p:tgtEl>
                                        <p:attrNameLst>
                                          <p:attrName>style.visibility</p:attrName>
                                        </p:attrNameLst>
                                      </p:cBhvr>
                                      <p:to>
                                        <p:strVal val="visible"/>
                                      </p:to>
                                    </p:set>
                                    <p:animEffect transition="in" filter="fade">
                                      <p:cBhvr>
                                        <p:cTn id="21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7" grpId="0" animBg="1"/>
      <p:bldP spid="89" grpId="0" animBg="1"/>
      <p:bldP spid="49" grpId="0" animBg="1"/>
      <p:bldP spid="49" grpId="1"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29" grpId="0" animBg="1"/>
      <p:bldP spid="129" grpId="1" animBg="1"/>
      <p:bldP spid="187" grpId="0" animBg="1"/>
      <p:bldP spid="187" grpId="1" animBg="1"/>
      <p:bldP spid="205" grpId="0" animBg="1"/>
      <p:bldP spid="205" grpId="1" animBg="1"/>
      <p:bldP spid="19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A722D-C915-4566-974B-F637EAE04D72}"/>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F8C2AAA-4957-40F5-95FB-5616CE5EC6B2}"/>
              </a:ext>
            </a:extLst>
          </p:cNvPr>
          <p:cNvSpPr>
            <a:spLocks noGrp="1"/>
          </p:cNvSpPr>
          <p:nvPr>
            <p:ph type="body" sz="quarter" idx="10"/>
          </p:nvPr>
        </p:nvSpPr>
        <p:spPr>
          <a:xfrm>
            <a:off x="586390" y="1434370"/>
            <a:ext cx="11018520" cy="4062651"/>
          </a:xfrm>
        </p:spPr>
        <p:txBody>
          <a:bodyPr/>
          <a:lstStyle/>
          <a:p>
            <a:r>
              <a:rPr lang="en-US" sz="2400"/>
              <a:t>Containers are a way to wrap up an application into its own isolated box. This isolation empowers Developers and IT Operations to collaborate effectively as they have clear boundaries of configuration and execution. Come learn how adopting a container workflow and lifecycle management empowers change and stability from the first release. As a developer, you’ll see testing your build pipeline, before you commit your code and how the build pipeline is used for OS &amp; Framework patching during and after active development. Come see how containers are a paradigm shift to a modern DevOps workflow, that will take some change, but empowers your company to new levels of collaboration. Also learn how to use Azure Container Registry (ACR) build to simplify container development and building by easily storing and managing container images for Azure deployments in a central registry</a:t>
            </a:r>
          </a:p>
        </p:txBody>
      </p:sp>
    </p:spTree>
    <p:extLst>
      <p:ext uri="{BB962C8B-B14F-4D97-AF65-F5344CB8AC3E}">
        <p14:creationId xmlns:p14="http://schemas.microsoft.com/office/powerpoint/2010/main" val="16444975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5"/>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cxnSp>
        <p:nvCxnSpPr>
          <p:cNvPr id="209" name="Curved Connector 95">
            <a:extLst>
              <a:ext uri="{FF2B5EF4-FFF2-40B4-BE49-F238E27FC236}">
                <a16:creationId xmlns:a16="http://schemas.microsoft.com/office/drawing/2014/main" id="{D6A1F858-FE07-4C35-AD73-962D10503FA8}"/>
              </a:ext>
            </a:extLst>
          </p:cNvPr>
          <p:cNvCxnSpPr>
            <a:cxnSpLocks/>
            <a:stCxn id="80" idx="2"/>
            <a:endCxn id="208" idx="2"/>
          </p:cNvCxnSpPr>
          <p:nvPr/>
        </p:nvCxnSpPr>
        <p:spPr>
          <a:xfrm rot="5400000" flipH="1" flipV="1">
            <a:off x="5402790" y="-442350"/>
            <a:ext cx="637345" cy="4673175"/>
          </a:xfrm>
          <a:prstGeom prst="curvedConnector3">
            <a:avLst>
              <a:gd name="adj1" fmla="val -334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13" name="Graphic 212">
            <a:extLst>
              <a:ext uri="{FF2B5EF4-FFF2-40B4-BE49-F238E27FC236}">
                <a16:creationId xmlns:a16="http://schemas.microsoft.com/office/drawing/2014/main" id="{1FE93E5D-B32A-4FCF-A973-4D8B663BEFA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8994"/>
          <a:stretch/>
        </p:blipFill>
        <p:spPr>
          <a:xfrm>
            <a:off x="7749131" y="1655212"/>
            <a:ext cx="536281" cy="543021"/>
          </a:xfrm>
          <a:prstGeom prst="rect">
            <a:avLst/>
          </a:prstGeom>
        </p:spPr>
      </p:pic>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7" name="Picture 2" descr="Related image">
            <a:extLst>
              <a:ext uri="{FF2B5EF4-FFF2-40B4-BE49-F238E27FC236}">
                <a16:creationId xmlns:a16="http://schemas.microsoft.com/office/drawing/2014/main" id="{0FBD7F37-934A-4634-ACE7-89F3217813B8}"/>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5382" y="1659637"/>
            <a:ext cx="536281" cy="536281"/>
          </a:xfrm>
          <a:prstGeom prst="rect">
            <a:avLst/>
          </a:prstGeom>
          <a:noFill/>
          <a:extLst>
            <a:ext uri="{909E8E84-426E-40DD-AFC4-6F175D3DCCD1}">
              <a14:hiddenFill xmlns:a14="http://schemas.microsoft.com/office/drawing/2010/main">
                <a:solidFill>
                  <a:srgbClr val="FFFFFF"/>
                </a:solidFill>
              </a14:hiddenFill>
            </a:ext>
          </a:extLst>
        </p:spPr>
      </p:pic>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fx</a:t>
            </a:r>
            <a:r>
              <a:rPr lang="en-US"/>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If Build &amp; Unit Tests Succeed,</a:t>
            </a:r>
          </a:p>
          <a:p>
            <a:pPr algn="ctr"/>
            <a:r>
              <a:rPr lang="en-US"/>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par>
                                <p:cTn id="78" presetID="22" presetClass="entr" presetSubtype="8" fill="hold" nodeType="withEffect">
                                  <p:stCondLst>
                                    <p:cond delay="0"/>
                                  </p:stCondLst>
                                  <p:childTnLst>
                                    <p:set>
                                      <p:cBhvr>
                                        <p:cTn id="79" dur="1" fill="hold">
                                          <p:stCondLst>
                                            <p:cond delay="0"/>
                                          </p:stCondLst>
                                        </p:cTn>
                                        <p:tgtEl>
                                          <p:spTgt spid="209"/>
                                        </p:tgtEl>
                                        <p:attrNameLst>
                                          <p:attrName>style.visibility</p:attrName>
                                        </p:attrNameLst>
                                      </p:cBhvr>
                                      <p:to>
                                        <p:strVal val="visible"/>
                                      </p:to>
                                    </p:set>
                                    <p:animEffect transition="in" filter="wipe(left)">
                                      <p:cBhvr>
                                        <p:cTn id="80" dur="500"/>
                                        <p:tgtEl>
                                          <p:spTgt spid="209"/>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08"/>
                                        </p:tgtEl>
                                        <p:attrNameLst>
                                          <p:attrName>style.visibility</p:attrName>
                                        </p:attrNameLst>
                                      </p:cBhvr>
                                      <p:to>
                                        <p:strVal val="visible"/>
                                      </p:to>
                                    </p:set>
                                    <p:animEffect transition="in" filter="fade">
                                      <p:cBhvr>
                                        <p:cTn id="84" dur="500"/>
                                        <p:tgtEl>
                                          <p:spTgt spid="208"/>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213"/>
                                        </p:tgtEl>
                                        <p:attrNameLst>
                                          <p:attrName>style.visibility</p:attrName>
                                        </p:attrNameLst>
                                      </p:cBhvr>
                                      <p:to>
                                        <p:strVal val="visible"/>
                                      </p:to>
                                    </p:set>
                                    <p:animEffect transition="in" filter="fade">
                                      <p:cBhvr>
                                        <p:cTn id="88" dur="500"/>
                                        <p:tgtEl>
                                          <p:spTgt spid="21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217"/>
                                        </p:tgtEl>
                                        <p:attrNameLst>
                                          <p:attrName>style.visibility</p:attrName>
                                        </p:attrNameLst>
                                      </p:cBhvr>
                                      <p:to>
                                        <p:strVal val="visible"/>
                                      </p:to>
                                    </p:set>
                                    <p:animEffect transition="in" filter="fade">
                                      <p:cBhvr>
                                        <p:cTn id="92" dur="500"/>
                                        <p:tgtEl>
                                          <p:spTgt spid="2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17"/>
                                        </p:tgtEl>
                                      </p:cBhvr>
                                    </p:animEffect>
                                    <p:set>
                                      <p:cBhvr>
                                        <p:cTn id="97" dur="1" fill="hold">
                                          <p:stCondLst>
                                            <p:cond delay="499"/>
                                          </p:stCondLst>
                                        </p:cTn>
                                        <p:tgtEl>
                                          <p:spTgt spid="217"/>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25"/>
                                        </p:tgtEl>
                                        <p:attrNameLst>
                                          <p:attrName>style.visibility</p:attrName>
                                        </p:attrNameLst>
                                      </p:cBhvr>
                                      <p:to>
                                        <p:strVal val="visible"/>
                                      </p:to>
                                    </p:set>
                                    <p:animEffect transition="in" filter="fade">
                                      <p:cBhvr>
                                        <p:cTn id="101" dur="500"/>
                                        <p:tgtEl>
                                          <p:spTgt spid="2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12"/>
                                        </p:tgtEl>
                                        <p:attrNameLst>
                                          <p:attrName>style.visibility</p:attrName>
                                        </p:attrNameLst>
                                      </p:cBhvr>
                                      <p:to>
                                        <p:strVal val="visible"/>
                                      </p:to>
                                    </p:set>
                                    <p:animEffect transition="in" filter="wipe(left)">
                                      <p:cBhvr>
                                        <p:cTn id="105" dur="500"/>
                                        <p:tgtEl>
                                          <p:spTgt spid="212"/>
                                        </p:tgtEl>
                                      </p:cBhvr>
                                    </p:animEffect>
                                  </p:childTnLst>
                                </p:cTn>
                              </p:par>
                            </p:childTnLst>
                          </p:cTn>
                        </p:par>
                        <p:par>
                          <p:cTn id="106" fill="hold">
                            <p:stCondLst>
                              <p:cond delay="1500"/>
                            </p:stCondLst>
                            <p:childTnLst>
                              <p:par>
                                <p:cTn id="107" presetID="9" presetClass="exit" presetSubtype="0" fill="hold" nodeType="afterEffect">
                                  <p:stCondLst>
                                    <p:cond delay="400"/>
                                  </p:stCondLst>
                                  <p:childTnLst>
                                    <p:animEffect transition="out" filter="dissolve">
                                      <p:cBhvr>
                                        <p:cTn id="108" dur="500"/>
                                        <p:tgtEl>
                                          <p:spTgt spid="214"/>
                                        </p:tgtEl>
                                      </p:cBhvr>
                                    </p:animEffect>
                                    <p:set>
                                      <p:cBhvr>
                                        <p:cTn id="109" dur="1" fill="hold">
                                          <p:stCondLst>
                                            <p:cond delay="499"/>
                                          </p:stCondLst>
                                        </p:cTn>
                                        <p:tgtEl>
                                          <p:spTgt spid="214"/>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22"/>
                                        </p:tgtEl>
                                        <p:attrNameLst>
                                          <p:attrName>style.visibility</p:attrName>
                                        </p:attrNameLst>
                                      </p:cBhvr>
                                      <p:to>
                                        <p:strVal val="visible"/>
                                      </p:to>
                                    </p:set>
                                    <p:animEffect transition="in" filter="fade">
                                      <p:cBhvr>
                                        <p:cTn id="114" dur="500"/>
                                        <p:tgtEl>
                                          <p:spTgt spid="222"/>
                                        </p:tgtEl>
                                      </p:cBhvr>
                                    </p:animEffect>
                                  </p:childTnLst>
                                </p:cTn>
                              </p:par>
                              <p:par>
                                <p:cTn id="115" presetID="10" presetClass="exit" presetSubtype="0" fill="hold" nodeType="withEffect">
                                  <p:stCondLst>
                                    <p:cond delay="0"/>
                                  </p:stCondLst>
                                  <p:childTnLst>
                                    <p:animEffect transition="out" filter="fade">
                                      <p:cBhvr>
                                        <p:cTn id="116" dur="500"/>
                                        <p:tgtEl>
                                          <p:spTgt spid="209"/>
                                        </p:tgtEl>
                                      </p:cBhvr>
                                    </p:animEffect>
                                    <p:set>
                                      <p:cBhvr>
                                        <p:cTn id="117" dur="1" fill="hold">
                                          <p:stCondLst>
                                            <p:cond delay="499"/>
                                          </p:stCondLst>
                                        </p:cTn>
                                        <p:tgtEl>
                                          <p:spTgt spid="209"/>
                                        </p:tgtEl>
                                        <p:attrNameLst>
                                          <p:attrName>style.visibility</p:attrName>
                                        </p:attrNameLst>
                                      </p:cBhvr>
                                      <p:to>
                                        <p:strVal val="hidden"/>
                                      </p:to>
                                    </p:se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220"/>
                                        </p:tgtEl>
                                        <p:attrNameLst>
                                          <p:attrName>style.visibility</p:attrName>
                                        </p:attrNameLst>
                                      </p:cBhvr>
                                      <p:to>
                                        <p:strVal val="visible"/>
                                      </p:to>
                                    </p:set>
                                    <p:animEffect transition="in" filter="wipe(left)">
                                      <p:cBhvr>
                                        <p:cTn id="121" dur="500"/>
                                        <p:tgtEl>
                                          <p:spTgt spid="220"/>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223"/>
                                        </p:tgtEl>
                                        <p:attrNameLst>
                                          <p:attrName>style.visibility</p:attrName>
                                        </p:attrNameLst>
                                      </p:cBhvr>
                                      <p:to>
                                        <p:strVal val="visible"/>
                                      </p:to>
                                    </p:set>
                                    <p:animEffect transition="in" filter="wipe(left)">
                                      <p:cBhvr>
                                        <p:cTn id="125" dur="500"/>
                                        <p:tgtEl>
                                          <p:spTgt spid="223"/>
                                        </p:tgtEl>
                                      </p:cBhvr>
                                    </p:animEffect>
                                  </p:childTnLst>
                                </p:cTn>
                              </p:par>
                            </p:childTnLst>
                          </p:cTn>
                        </p:par>
                        <p:par>
                          <p:cTn id="126" fill="hold">
                            <p:stCondLst>
                              <p:cond delay="1500"/>
                            </p:stCondLst>
                            <p:childTnLst>
                              <p:par>
                                <p:cTn id="127" presetID="10" presetClass="entr" presetSubtype="0" fill="hold" grpId="1" nodeType="afterEffect">
                                  <p:stCondLst>
                                    <p:cond delay="0"/>
                                  </p:stCondLst>
                                  <p:childTnLst>
                                    <p:set>
                                      <p:cBhvr>
                                        <p:cTn id="128" dur="1" fill="hold">
                                          <p:stCondLst>
                                            <p:cond delay="0"/>
                                          </p:stCondLst>
                                        </p:cTn>
                                        <p:tgtEl>
                                          <p:spTgt spid="193"/>
                                        </p:tgtEl>
                                        <p:attrNameLst>
                                          <p:attrName>style.visibility</p:attrName>
                                        </p:attrNameLst>
                                      </p:cBhvr>
                                      <p:to>
                                        <p:strVal val="visible"/>
                                      </p:to>
                                    </p:set>
                                    <p:animEffect transition="in" filter="fade">
                                      <p:cBhvr>
                                        <p:cTn id="129" dur="500"/>
                                        <p:tgtEl>
                                          <p:spTgt spid="193"/>
                                        </p:tgtEl>
                                      </p:cBhvr>
                                    </p:animEffect>
                                  </p:childTnLst>
                                </p:cTn>
                              </p:par>
                              <p:par>
                                <p:cTn id="130" presetID="42" presetClass="path" presetSubtype="0" accel="50000" decel="50000" fill="hold" grpId="0" nodeType="withEffect">
                                  <p:stCondLst>
                                    <p:cond delay="0"/>
                                  </p:stCondLst>
                                  <p:childTnLst>
                                    <p:animMotion origin="layout" path="M -2.08333E-6 2.59259E-6 L 0.39531 0.02477 " pathEditMode="relative" rAng="0" ptsTypes="AA">
                                      <p:cBhvr>
                                        <p:cTn id="131" dur="2000" fill="hold"/>
                                        <p:tgtEl>
                                          <p:spTgt spid="193"/>
                                        </p:tgtEl>
                                        <p:attrNameLst>
                                          <p:attrName>ppt_x</p:attrName>
                                          <p:attrName>ppt_y</p:attrName>
                                        </p:attrNameLst>
                                      </p:cBhvr>
                                      <p:rCtr x="19766" y="1227"/>
                                    </p:animMotion>
                                  </p:childTnLst>
                                </p:cTn>
                              </p:par>
                              <p:par>
                                <p:cTn id="132" presetID="10" presetClass="entr" presetSubtype="0" fill="hold" nodeType="withEffect">
                                  <p:stCondLst>
                                    <p:cond delay="1500"/>
                                  </p:stCondLst>
                                  <p:childTnLst>
                                    <p:set>
                                      <p:cBhvr>
                                        <p:cTn id="133" dur="1" fill="hold">
                                          <p:stCondLst>
                                            <p:cond delay="0"/>
                                          </p:stCondLst>
                                        </p:cTn>
                                        <p:tgtEl>
                                          <p:spTgt spid="322"/>
                                        </p:tgtEl>
                                        <p:attrNameLst>
                                          <p:attrName>style.visibility</p:attrName>
                                        </p:attrNameLst>
                                      </p:cBhvr>
                                      <p:to>
                                        <p:strVal val="visible"/>
                                      </p:to>
                                    </p:set>
                                    <p:animEffect transition="in" filter="fade">
                                      <p:cBhvr>
                                        <p:cTn id="134" dur="500"/>
                                        <p:tgtEl>
                                          <p:spTgt spid="322"/>
                                        </p:tgtEl>
                                      </p:cBhvr>
                                    </p:animEffect>
                                  </p:childTnLst>
                                </p:cTn>
                              </p:par>
                              <p:par>
                                <p:cTn id="135" presetID="10" presetClass="entr" presetSubtype="0" fill="hold" grpId="1" nodeType="withEffect">
                                  <p:stCondLst>
                                    <p:cond delay="0"/>
                                  </p:stCondLst>
                                  <p:childTnLst>
                                    <p:set>
                                      <p:cBhvr>
                                        <p:cTn id="136" dur="1" fill="hold">
                                          <p:stCondLst>
                                            <p:cond delay="0"/>
                                          </p:stCondLst>
                                        </p:cTn>
                                        <p:tgtEl>
                                          <p:spTgt spid="189"/>
                                        </p:tgtEl>
                                        <p:attrNameLst>
                                          <p:attrName>style.visibility</p:attrName>
                                        </p:attrNameLst>
                                      </p:cBhvr>
                                      <p:to>
                                        <p:strVal val="visible"/>
                                      </p:to>
                                    </p:set>
                                    <p:animEffect transition="in" filter="fade">
                                      <p:cBhvr>
                                        <p:cTn id="137" dur="500"/>
                                        <p:tgtEl>
                                          <p:spTgt spid="189"/>
                                        </p:tgtEl>
                                      </p:cBhvr>
                                    </p:animEffect>
                                  </p:childTnLst>
                                </p:cTn>
                              </p:par>
                              <p:par>
                                <p:cTn id="138" presetID="42" presetClass="path" presetSubtype="0" accel="50000" decel="50000" fill="hold" grpId="0" nodeType="withEffect">
                                  <p:stCondLst>
                                    <p:cond delay="0"/>
                                  </p:stCondLst>
                                  <p:childTnLst>
                                    <p:animMotion origin="layout" path="M -2.08333E-6 2.59259E-6 L 0.39531 0.08403 " pathEditMode="relative" rAng="0" ptsTypes="AA">
                                      <p:cBhvr>
                                        <p:cTn id="139" dur="2000" fill="hold"/>
                                        <p:tgtEl>
                                          <p:spTgt spid="189"/>
                                        </p:tgtEl>
                                        <p:attrNameLst>
                                          <p:attrName>ppt_x</p:attrName>
                                          <p:attrName>ppt_y</p:attrName>
                                        </p:attrNameLst>
                                      </p:cBhvr>
                                      <p:rCtr x="19766" y="4190"/>
                                    </p:animMotion>
                                  </p:childTnLst>
                                </p:cTn>
                              </p:par>
                              <p:par>
                                <p:cTn id="140" presetID="10" presetClass="entr" presetSubtype="0" fill="hold" nodeType="withEffect">
                                  <p:stCondLst>
                                    <p:cond delay="1500"/>
                                  </p:stCondLst>
                                  <p:childTnLst>
                                    <p:set>
                                      <p:cBhvr>
                                        <p:cTn id="141" dur="1" fill="hold">
                                          <p:stCondLst>
                                            <p:cond delay="0"/>
                                          </p:stCondLst>
                                        </p:cTn>
                                        <p:tgtEl>
                                          <p:spTgt spid="248"/>
                                        </p:tgtEl>
                                        <p:attrNameLst>
                                          <p:attrName>style.visibility</p:attrName>
                                        </p:attrNameLst>
                                      </p:cBhvr>
                                      <p:to>
                                        <p:strVal val="visible"/>
                                      </p:to>
                                    </p:set>
                                    <p:animEffect transition="in" filter="fade">
                                      <p:cBhvr>
                                        <p:cTn id="142" dur="500"/>
                                        <p:tgtEl>
                                          <p:spTgt spid="24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224"/>
                                        </p:tgtEl>
                                        <p:attrNameLst>
                                          <p:attrName>style.visibility</p:attrName>
                                        </p:attrNameLst>
                                      </p:cBhvr>
                                      <p:to>
                                        <p:strVal val="visible"/>
                                      </p:to>
                                    </p:set>
                                    <p:animEffect transition="in" filter="wipe(left)">
                                      <p:cBhvr>
                                        <p:cTn id="147" dur="1000"/>
                                        <p:tgtEl>
                                          <p:spTgt spid="224"/>
                                        </p:tgtEl>
                                      </p:cBhvr>
                                    </p:animEffect>
                                  </p:childTnLst>
                                </p:cTn>
                              </p:par>
                              <p:par>
                                <p:cTn id="148" presetID="10" presetClass="exit" presetSubtype="0" fill="hold" nodeType="withEffect">
                                  <p:stCondLst>
                                    <p:cond delay="0"/>
                                  </p:stCondLst>
                                  <p:childTnLst>
                                    <p:animEffect transition="out" filter="fade">
                                      <p:cBhvr>
                                        <p:cTn id="149" dur="500"/>
                                        <p:tgtEl>
                                          <p:spTgt spid="223"/>
                                        </p:tgtEl>
                                      </p:cBhvr>
                                    </p:animEffect>
                                    <p:set>
                                      <p:cBhvr>
                                        <p:cTn id="150" dur="1" fill="hold">
                                          <p:stCondLst>
                                            <p:cond delay="499"/>
                                          </p:stCondLst>
                                        </p:cTn>
                                        <p:tgtEl>
                                          <p:spTgt spid="223"/>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248"/>
                                        </p:tgtEl>
                                      </p:cBhvr>
                                    </p:animEffect>
                                    <p:set>
                                      <p:cBhvr>
                                        <p:cTn id="153" dur="1" fill="hold">
                                          <p:stCondLst>
                                            <p:cond delay="499"/>
                                          </p:stCondLst>
                                        </p:cTn>
                                        <p:tgtEl>
                                          <p:spTgt spid="248"/>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193"/>
                                        </p:tgtEl>
                                      </p:cBhvr>
                                    </p:animEffect>
                                    <p:set>
                                      <p:cBhvr>
                                        <p:cTn id="156" dur="1" fill="hold">
                                          <p:stCondLst>
                                            <p:cond delay="499"/>
                                          </p:stCondLst>
                                        </p:cTn>
                                        <p:tgtEl>
                                          <p:spTgt spid="193"/>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189"/>
                                        </p:tgtEl>
                                      </p:cBhvr>
                                    </p:animEffect>
                                    <p:set>
                                      <p:cBhvr>
                                        <p:cTn id="159" dur="1" fill="hold">
                                          <p:stCondLst>
                                            <p:cond delay="499"/>
                                          </p:stCondLst>
                                        </p:cTn>
                                        <p:tgtEl>
                                          <p:spTgt spid="189"/>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322"/>
                                        </p:tgtEl>
                                      </p:cBhvr>
                                    </p:animEffect>
                                    <p:set>
                                      <p:cBhvr>
                                        <p:cTn id="162" dur="1" fill="hold">
                                          <p:stCondLst>
                                            <p:cond delay="499"/>
                                          </p:stCondLst>
                                        </p:cTn>
                                        <p:tgtEl>
                                          <p:spTgt spid="322"/>
                                        </p:tgtEl>
                                        <p:attrNameLst>
                                          <p:attrName>style.visibility</p:attrName>
                                        </p:attrNameLst>
                                      </p:cBhvr>
                                      <p:to>
                                        <p:strVal val="hidden"/>
                                      </p:to>
                                    </p:set>
                                  </p:childTnLst>
                                </p:cTn>
                              </p:par>
                              <p:par>
                                <p:cTn id="163" presetID="10" presetClass="entr" presetSubtype="0" fill="hold" grpId="0" nodeType="withEffect">
                                  <p:stCondLst>
                                    <p:cond delay="600"/>
                                  </p:stCondLst>
                                  <p:childTnLst>
                                    <p:set>
                                      <p:cBhvr>
                                        <p:cTn id="164" dur="1" fill="hold">
                                          <p:stCondLst>
                                            <p:cond delay="0"/>
                                          </p:stCondLst>
                                        </p:cTn>
                                        <p:tgtEl>
                                          <p:spTgt spid="219"/>
                                        </p:tgtEl>
                                        <p:attrNameLst>
                                          <p:attrName>style.visibility</p:attrName>
                                        </p:attrNameLst>
                                      </p:cBhvr>
                                      <p:to>
                                        <p:strVal val="visible"/>
                                      </p:to>
                                    </p:set>
                                    <p:animEffect transition="in" filter="fade">
                                      <p:cBhvr>
                                        <p:cTn id="165" dur="500"/>
                                        <p:tgtEl>
                                          <p:spTgt spid="219"/>
                                        </p:tgtEl>
                                      </p:cBhvr>
                                    </p:animEffect>
                                  </p:childTnLst>
                                </p:cTn>
                              </p:par>
                            </p:childTnLst>
                          </p:cTn>
                        </p:par>
                        <p:par>
                          <p:cTn id="166" fill="hold">
                            <p:stCondLst>
                              <p:cond delay="1100"/>
                            </p:stCondLst>
                            <p:childTnLst>
                              <p:par>
                                <p:cTn id="167" presetID="22" presetClass="entr" presetSubtype="1" fill="hold" nodeType="afterEffect">
                                  <p:stCondLst>
                                    <p:cond delay="0"/>
                                  </p:stCondLst>
                                  <p:childTnLst>
                                    <p:set>
                                      <p:cBhvr>
                                        <p:cTn id="168" dur="1" fill="hold">
                                          <p:stCondLst>
                                            <p:cond delay="0"/>
                                          </p:stCondLst>
                                        </p:cTn>
                                        <p:tgtEl>
                                          <p:spTgt spid="226"/>
                                        </p:tgtEl>
                                        <p:attrNameLst>
                                          <p:attrName>style.visibility</p:attrName>
                                        </p:attrNameLst>
                                      </p:cBhvr>
                                      <p:to>
                                        <p:strVal val="visible"/>
                                      </p:to>
                                    </p:set>
                                    <p:animEffect transition="in" filter="wipe(up)">
                                      <p:cBhvr>
                                        <p:cTn id="169" dur="500"/>
                                        <p:tgtEl>
                                          <p:spTgt spid="226"/>
                                        </p:tgtEl>
                                      </p:cBhvr>
                                    </p:animEffect>
                                  </p:childTnLst>
                                </p:cTn>
                              </p:par>
                            </p:childTnLst>
                          </p:cTn>
                        </p:par>
                        <p:par>
                          <p:cTn id="170" fill="hold">
                            <p:stCondLst>
                              <p:cond delay="1600"/>
                            </p:stCondLst>
                            <p:childTnLst>
                              <p:par>
                                <p:cTn id="171" presetID="10" presetClass="entr" presetSubtype="0" fill="hold" grpId="1" nodeType="after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500"/>
                                        <p:tgtEl>
                                          <p:spTgt spid="190"/>
                                        </p:tgtEl>
                                      </p:cBhvr>
                                    </p:animEffect>
                                  </p:childTnLst>
                                </p:cTn>
                              </p:par>
                              <p:par>
                                <p:cTn id="174" presetID="42" presetClass="path" presetSubtype="0" accel="50000" decel="50000" fill="hold" grpId="0" nodeType="withEffect">
                                  <p:stCondLst>
                                    <p:cond delay="0"/>
                                  </p:stCondLst>
                                  <p:childTnLst>
                                    <p:animMotion origin="layout" path="M -2.08333E-6 2.59259E-6 L 0.39531 0.25046 " pathEditMode="relative" rAng="0" ptsTypes="AA">
                                      <p:cBhvr>
                                        <p:cTn id="175" dur="2000" fill="hold"/>
                                        <p:tgtEl>
                                          <p:spTgt spid="190"/>
                                        </p:tgtEl>
                                        <p:attrNameLst>
                                          <p:attrName>ppt_x</p:attrName>
                                          <p:attrName>ppt_y</p:attrName>
                                        </p:attrNameLst>
                                      </p:cBhvr>
                                      <p:rCtr x="19766" y="12523"/>
                                    </p:animMotion>
                                  </p:childTnLst>
                                </p:cTn>
                              </p:par>
                              <p:par>
                                <p:cTn id="176" presetID="10" presetClass="entr" presetSubtype="0" fill="hold" nodeType="withEffect">
                                  <p:stCondLst>
                                    <p:cond delay="1700"/>
                                  </p:stCondLst>
                                  <p:childTnLst>
                                    <p:set>
                                      <p:cBhvr>
                                        <p:cTn id="177" dur="1" fill="hold">
                                          <p:stCondLst>
                                            <p:cond delay="0"/>
                                          </p:stCondLst>
                                        </p:cTn>
                                        <p:tgtEl>
                                          <p:spTgt spid="227"/>
                                        </p:tgtEl>
                                        <p:attrNameLst>
                                          <p:attrName>style.visibility</p:attrName>
                                        </p:attrNameLst>
                                      </p:cBhvr>
                                      <p:to>
                                        <p:strVal val="visible"/>
                                      </p:to>
                                    </p:set>
                                    <p:animEffect transition="in" filter="fade">
                                      <p:cBhvr>
                                        <p:cTn id="17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08"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3"/>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4"/>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3"/>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3"/>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3"/>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3"/>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3"/>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04" name="Straight Arrow Connector 191">
            <a:extLst>
              <a:ext uri="{FF2B5EF4-FFF2-40B4-BE49-F238E27FC236}">
                <a16:creationId xmlns:a16="http://schemas.microsoft.com/office/drawing/2014/main" id="{954D63EE-6496-4B4F-8EAF-D95FE179EBAC}"/>
              </a:ext>
            </a:extLst>
          </p:cNvPr>
          <p:cNvCxnSpPr>
            <a:cxnSpLocks/>
            <a:stCxn id="348" idx="2"/>
            <a:endCxn id="356" idx="1"/>
          </p:cNvCxnSpPr>
          <p:nvPr/>
        </p:nvCxnSpPr>
        <p:spPr>
          <a:xfrm rot="16200000" flipH="1">
            <a:off x="9974329" y="5031274"/>
            <a:ext cx="1391919" cy="1118035"/>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76060FE8-AB5E-4A31-882B-C69B270A1EA9}"/>
              </a:ext>
            </a:extLst>
          </p:cNvPr>
          <p:cNvSpPr/>
          <p:nvPr/>
        </p:nvSpPr>
        <p:spPr bwMode="auto">
          <a:xfrm>
            <a:off x="9739049" y="4677222"/>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0" name="Freeform: Shape 349">
            <a:extLst>
              <a:ext uri="{FF2B5EF4-FFF2-40B4-BE49-F238E27FC236}">
                <a16:creationId xmlns:a16="http://schemas.microsoft.com/office/drawing/2014/main" id="{B8A21FB7-A9E8-429A-8C5B-EFAE9F42994F}"/>
              </a:ext>
            </a:extLst>
          </p:cNvPr>
          <p:cNvSpPr/>
          <p:nvPr/>
        </p:nvSpPr>
        <p:spPr>
          <a:xfrm>
            <a:off x="3788665" y="1630015"/>
            <a:ext cx="2982921" cy="3253610"/>
          </a:xfrm>
          <a:custGeom>
            <a:avLst/>
            <a:gdLst>
              <a:gd name="connsiteX0" fmla="*/ 0 w 3480816"/>
              <a:gd name="connsiteY0" fmla="*/ 786754 h 786754"/>
              <a:gd name="connsiteX1" fmla="*/ 1176528 w 3480816"/>
              <a:gd name="connsiteY1" fmla="*/ 370 h 786754"/>
              <a:gd name="connsiteX2" fmla="*/ 3480816 w 3480816"/>
              <a:gd name="connsiteY2" fmla="*/ 677026 h 786754"/>
              <a:gd name="connsiteX0" fmla="*/ 0 w 4576844"/>
              <a:gd name="connsiteY0" fmla="*/ 3136632 h 3136632"/>
              <a:gd name="connsiteX1" fmla="*/ 2272556 w 4576844"/>
              <a:gd name="connsiteY1" fmla="*/ 89300 h 3136632"/>
              <a:gd name="connsiteX2" fmla="*/ 4576844 w 4576844"/>
              <a:gd name="connsiteY2" fmla="*/ 765956 h 3136632"/>
              <a:gd name="connsiteX0" fmla="*/ 0 w 4576844"/>
              <a:gd name="connsiteY0" fmla="*/ 2566936 h 2566936"/>
              <a:gd name="connsiteX1" fmla="*/ 2460447 w 4576844"/>
              <a:gd name="connsiteY1" fmla="*/ 177221 h 2566936"/>
              <a:gd name="connsiteX2" fmla="*/ 4576844 w 4576844"/>
              <a:gd name="connsiteY2" fmla="*/ 196260 h 2566936"/>
              <a:gd name="connsiteX0" fmla="*/ 144039 w 2434883"/>
              <a:gd name="connsiteY0" fmla="*/ 33294 h 2362501"/>
              <a:gd name="connsiteX1" fmla="*/ 318486 w 2434883"/>
              <a:gd name="connsiteY1" fmla="*/ 2327339 h 2362501"/>
              <a:gd name="connsiteX2" fmla="*/ 2434883 w 2434883"/>
              <a:gd name="connsiteY2" fmla="*/ 2346378 h 2362501"/>
              <a:gd name="connsiteX0" fmla="*/ 3299220 w 3559309"/>
              <a:gd name="connsiteY0" fmla="*/ 33294 h 2712138"/>
              <a:gd name="connsiteX1" fmla="*/ 3473667 w 3559309"/>
              <a:gd name="connsiteY1" fmla="*/ 2327339 h 2712138"/>
              <a:gd name="connsiteX2" fmla="*/ 22384 w 3559309"/>
              <a:gd name="connsiteY2" fmla="*/ 2712138 h 2712138"/>
              <a:gd name="connsiteX0" fmla="*/ 3303350 w 3340078"/>
              <a:gd name="connsiteY0" fmla="*/ 40196 h 2719040"/>
              <a:gd name="connsiteX1" fmla="*/ 2725957 w 3340078"/>
              <a:gd name="connsiteY1" fmla="*/ 1765281 h 2719040"/>
              <a:gd name="connsiteX2" fmla="*/ 26514 w 3340078"/>
              <a:gd name="connsiteY2" fmla="*/ 2719040 h 2719040"/>
              <a:gd name="connsiteX0" fmla="*/ 3303350 w 3340078"/>
              <a:gd name="connsiteY0" fmla="*/ 40196 h 2719040"/>
              <a:gd name="connsiteX1" fmla="*/ 2725957 w 3340078"/>
              <a:gd name="connsiteY1" fmla="*/ 1765281 h 2719040"/>
              <a:gd name="connsiteX2" fmla="*/ 26514 w 3340078"/>
              <a:gd name="connsiteY2" fmla="*/ 2719040 h 2719040"/>
              <a:gd name="connsiteX0" fmla="*/ 3313820 w 3409119"/>
              <a:gd name="connsiteY0" fmla="*/ 52895 h 2731739"/>
              <a:gd name="connsiteX1" fmla="*/ 2736427 w 3409119"/>
              <a:gd name="connsiteY1" fmla="*/ 1777980 h 2731739"/>
              <a:gd name="connsiteX2" fmla="*/ 36984 w 3409119"/>
              <a:gd name="connsiteY2" fmla="*/ 2731739 h 2731739"/>
              <a:gd name="connsiteX0" fmla="*/ 3319577 w 3381355"/>
              <a:gd name="connsiteY0" fmla="*/ 59498 h 2738342"/>
              <a:gd name="connsiteX1" fmla="*/ 2345944 w 3381355"/>
              <a:gd name="connsiteY1" fmla="*/ 1550903 h 2738342"/>
              <a:gd name="connsiteX2" fmla="*/ 42741 w 3381355"/>
              <a:gd name="connsiteY2" fmla="*/ 2738342 h 2738342"/>
              <a:gd name="connsiteX0" fmla="*/ 3032979 w 3099344"/>
              <a:gd name="connsiteY0" fmla="*/ 68441 h 3322051"/>
              <a:gd name="connsiteX1" fmla="*/ 2059346 w 3099344"/>
              <a:gd name="connsiteY1" fmla="*/ 1559846 h 3322051"/>
              <a:gd name="connsiteX2" fmla="*/ 50058 w 3099344"/>
              <a:gd name="connsiteY2" fmla="*/ 3322051 h 3322051"/>
              <a:gd name="connsiteX0" fmla="*/ 2982921 w 3049286"/>
              <a:gd name="connsiteY0" fmla="*/ 68441 h 3322057"/>
              <a:gd name="connsiteX1" fmla="*/ 2009288 w 3049286"/>
              <a:gd name="connsiteY1" fmla="*/ 1559846 h 3322057"/>
              <a:gd name="connsiteX2" fmla="*/ 0 w 3049286"/>
              <a:gd name="connsiteY2" fmla="*/ 3322051 h 3322057"/>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882395 w 2982921"/>
              <a:gd name="connsiteY1" fmla="*/ 2477165 h 3253610"/>
              <a:gd name="connsiteX2" fmla="*/ 0 w 2982921"/>
              <a:gd name="connsiteY2" fmla="*/ 3253610 h 3253610"/>
              <a:gd name="connsiteX0" fmla="*/ 2982921 w 2982921"/>
              <a:gd name="connsiteY0" fmla="*/ 0 h 3253610"/>
              <a:gd name="connsiteX1" fmla="*/ 882395 w 2982921"/>
              <a:gd name="connsiteY1" fmla="*/ 2477165 h 3253610"/>
              <a:gd name="connsiteX2" fmla="*/ 0 w 2982921"/>
              <a:gd name="connsiteY2" fmla="*/ 3253610 h 3253610"/>
              <a:gd name="connsiteX0" fmla="*/ 2982921 w 2982921"/>
              <a:gd name="connsiteY0" fmla="*/ 0 h 3253610"/>
              <a:gd name="connsiteX1" fmla="*/ 707135 w 2982921"/>
              <a:gd name="connsiteY1" fmla="*/ 2362865 h 3253610"/>
              <a:gd name="connsiteX2" fmla="*/ 0 w 2982921"/>
              <a:gd name="connsiteY2" fmla="*/ 3253610 h 3253610"/>
            </a:gdLst>
            <a:ahLst/>
            <a:cxnLst>
              <a:cxn ang="0">
                <a:pos x="connsiteX0" y="connsiteY0"/>
              </a:cxn>
              <a:cxn ang="0">
                <a:pos x="connsiteX1" y="connsiteY1"/>
              </a:cxn>
              <a:cxn ang="0">
                <a:pos x="connsiteX2" y="connsiteY2"/>
              </a:cxn>
            </a:cxnLst>
            <a:rect l="l" t="t" r="r" b="b"/>
            <a:pathLst>
              <a:path w="2982921" h="3253610">
                <a:moveTo>
                  <a:pt x="2982921" y="0"/>
                </a:moveTo>
                <a:lnTo>
                  <a:pt x="707135" y="2362865"/>
                </a:lnTo>
                <a:cubicBezTo>
                  <a:pt x="6960" y="3188587"/>
                  <a:pt x="372733" y="2620830"/>
                  <a:pt x="0" y="3253610"/>
                </a:cubicBezTo>
              </a:path>
            </a:pathLst>
          </a:cu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1" name="Freeform: Shape 350">
            <a:extLst>
              <a:ext uri="{FF2B5EF4-FFF2-40B4-BE49-F238E27FC236}">
                <a16:creationId xmlns:a16="http://schemas.microsoft.com/office/drawing/2014/main" id="{15D16987-A400-4E99-9157-C5F89406B253}"/>
              </a:ext>
            </a:extLst>
          </p:cNvPr>
          <p:cNvSpPr/>
          <p:nvPr/>
        </p:nvSpPr>
        <p:spPr>
          <a:xfrm>
            <a:off x="6800319" y="1569048"/>
            <a:ext cx="2948908" cy="3240790"/>
          </a:xfrm>
          <a:custGeom>
            <a:avLst/>
            <a:gdLst>
              <a:gd name="connsiteX0" fmla="*/ 0 w 3480816"/>
              <a:gd name="connsiteY0" fmla="*/ 786754 h 786754"/>
              <a:gd name="connsiteX1" fmla="*/ 1176528 w 3480816"/>
              <a:gd name="connsiteY1" fmla="*/ 370 h 786754"/>
              <a:gd name="connsiteX2" fmla="*/ 3480816 w 3480816"/>
              <a:gd name="connsiteY2" fmla="*/ 677026 h 786754"/>
              <a:gd name="connsiteX0" fmla="*/ 0 w 4576844"/>
              <a:gd name="connsiteY0" fmla="*/ 3136632 h 3136632"/>
              <a:gd name="connsiteX1" fmla="*/ 2272556 w 4576844"/>
              <a:gd name="connsiteY1" fmla="*/ 89300 h 3136632"/>
              <a:gd name="connsiteX2" fmla="*/ 4576844 w 4576844"/>
              <a:gd name="connsiteY2" fmla="*/ 765956 h 3136632"/>
              <a:gd name="connsiteX0" fmla="*/ 0 w 4576844"/>
              <a:gd name="connsiteY0" fmla="*/ 2566936 h 2566936"/>
              <a:gd name="connsiteX1" fmla="*/ 2460447 w 4576844"/>
              <a:gd name="connsiteY1" fmla="*/ 177221 h 2566936"/>
              <a:gd name="connsiteX2" fmla="*/ 4576844 w 4576844"/>
              <a:gd name="connsiteY2" fmla="*/ 196260 h 2566936"/>
              <a:gd name="connsiteX0" fmla="*/ 0 w 4614422"/>
              <a:gd name="connsiteY0" fmla="*/ 2410043 h 3953750"/>
              <a:gd name="connsiteX1" fmla="*/ 2460447 w 4614422"/>
              <a:gd name="connsiteY1" fmla="*/ 20328 h 3953750"/>
              <a:gd name="connsiteX2" fmla="*/ 4614422 w 4614422"/>
              <a:gd name="connsiteY2" fmla="*/ 3953750 h 3953750"/>
              <a:gd name="connsiteX0" fmla="*/ 0 w 4614422"/>
              <a:gd name="connsiteY0" fmla="*/ 73581 h 1617288"/>
              <a:gd name="connsiteX1" fmla="*/ 1934353 w 4614422"/>
              <a:gd name="connsiteY1" fmla="*/ 1178627 h 1617288"/>
              <a:gd name="connsiteX2" fmla="*/ 4614422 w 4614422"/>
              <a:gd name="connsiteY2" fmla="*/ 1617288 h 1617288"/>
              <a:gd name="connsiteX0" fmla="*/ 0 w 4614422"/>
              <a:gd name="connsiteY0" fmla="*/ 0 h 1543707"/>
              <a:gd name="connsiteX1" fmla="*/ 1934353 w 4614422"/>
              <a:gd name="connsiteY1" fmla="*/ 1105046 h 1543707"/>
              <a:gd name="connsiteX2" fmla="*/ 4614422 w 4614422"/>
              <a:gd name="connsiteY2" fmla="*/ 1543707 h 1543707"/>
              <a:gd name="connsiteX0" fmla="*/ 0 w 3600962"/>
              <a:gd name="connsiteY0" fmla="*/ 0 h 2793387"/>
              <a:gd name="connsiteX1" fmla="*/ 920893 w 3600962"/>
              <a:gd name="connsiteY1" fmla="*/ 2354726 h 2793387"/>
              <a:gd name="connsiteX2" fmla="*/ 3600962 w 3600962"/>
              <a:gd name="connsiteY2" fmla="*/ 2793387 h 2793387"/>
              <a:gd name="connsiteX0" fmla="*/ 0 w 4385822"/>
              <a:gd name="connsiteY0" fmla="*/ 0 h 2999127"/>
              <a:gd name="connsiteX1" fmla="*/ 920893 w 4385822"/>
              <a:gd name="connsiteY1" fmla="*/ 235472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4697299"/>
              <a:gd name="connsiteX1" fmla="*/ 1378093 w 4385822"/>
              <a:gd name="connsiteY1" fmla="*/ 1722266 h 4697299"/>
              <a:gd name="connsiteX2" fmla="*/ 4385822 w 4385822"/>
              <a:gd name="connsiteY2" fmla="*/ 4697299 h 4697299"/>
              <a:gd name="connsiteX0" fmla="*/ 0 w 4385822"/>
              <a:gd name="connsiteY0" fmla="*/ 0 h 4697299"/>
              <a:gd name="connsiteX1" fmla="*/ 1378093 w 4385822"/>
              <a:gd name="connsiteY1" fmla="*/ 1722266 h 4697299"/>
              <a:gd name="connsiteX2" fmla="*/ 4385822 w 4385822"/>
              <a:gd name="connsiteY2" fmla="*/ 4697299 h 4697299"/>
              <a:gd name="connsiteX0" fmla="*/ 0 w 4385822"/>
              <a:gd name="connsiteY0" fmla="*/ 0 h 4697299"/>
              <a:gd name="connsiteX1" fmla="*/ 4385822 w 4385822"/>
              <a:gd name="connsiteY1" fmla="*/ 4697299 h 4697299"/>
              <a:gd name="connsiteX0" fmla="*/ 0 w 4385822"/>
              <a:gd name="connsiteY0" fmla="*/ 0 h 4697299"/>
              <a:gd name="connsiteX1" fmla="*/ 4385822 w 4385822"/>
              <a:gd name="connsiteY1" fmla="*/ 4697299 h 4697299"/>
              <a:gd name="connsiteX0" fmla="*/ 0 w 4385822"/>
              <a:gd name="connsiteY0" fmla="*/ 0 h 4697299"/>
              <a:gd name="connsiteX1" fmla="*/ 4385822 w 4385822"/>
              <a:gd name="connsiteY1" fmla="*/ 4697299 h 4697299"/>
              <a:gd name="connsiteX0" fmla="*/ 0 w 2948908"/>
              <a:gd name="connsiteY0" fmla="*/ 0 h 3240790"/>
              <a:gd name="connsiteX1" fmla="*/ 2948908 w 2948908"/>
              <a:gd name="connsiteY1" fmla="*/ 3240790 h 3240790"/>
            </a:gdLst>
            <a:ahLst/>
            <a:cxnLst>
              <a:cxn ang="0">
                <a:pos x="connsiteX0" y="connsiteY0"/>
              </a:cxn>
              <a:cxn ang="0">
                <a:pos x="connsiteX1" y="connsiteY1"/>
              </a:cxn>
            </a:cxnLst>
            <a:rect l="l" t="t" r="r" b="b"/>
            <a:pathLst>
              <a:path w="2948908" h="3240790">
                <a:moveTo>
                  <a:pt x="0" y="0"/>
                </a:moveTo>
                <a:cubicBezTo>
                  <a:pt x="279753" y="1467794"/>
                  <a:pt x="259059" y="2739647"/>
                  <a:pt x="2948908" y="3240790"/>
                </a:cubicBezTo>
              </a:path>
            </a:pathLst>
          </a:cu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473131C1-5217-4C05-9FDB-53E35599039A}"/>
              </a:ext>
            </a:extLst>
          </p:cNvPr>
          <p:cNvGrpSpPr/>
          <p:nvPr/>
        </p:nvGrpSpPr>
        <p:grpSpPr>
          <a:xfrm>
            <a:off x="3016565" y="4720529"/>
            <a:ext cx="744444" cy="1224307"/>
            <a:chOff x="3016565" y="4720529"/>
            <a:chExt cx="744444" cy="1224307"/>
          </a:xfrm>
        </p:grpSpPr>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63" name="Lightning Bolt 362">
              <a:extLst>
                <a:ext uri="{FF2B5EF4-FFF2-40B4-BE49-F238E27FC236}">
                  <a16:creationId xmlns:a16="http://schemas.microsoft.com/office/drawing/2014/main" id="{9E246DD9-F910-46F9-B0F4-D2F4A5C36B84}"/>
                </a:ext>
              </a:extLst>
            </p:cNvPr>
            <p:cNvSpPr/>
            <p:nvPr/>
          </p:nvSpPr>
          <p:spPr>
            <a:xfrm>
              <a:off x="3115584" y="4993592"/>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3"/>
            <a:stretch>
              <a:fillRect/>
            </a:stretch>
          </p:blipFill>
          <p:spPr>
            <a:xfrm>
              <a:off x="3159384" y="5170506"/>
              <a:ext cx="111996" cy="111996"/>
            </a:xfrm>
            <a:prstGeom prst="rect">
              <a:avLst/>
            </a:prstGeom>
          </p:spPr>
        </p:pic>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grpSp>
      <p:sp>
        <p:nvSpPr>
          <p:cNvPr id="354" name="Speech Bubble: Rectangle with Corners Rounded 353">
            <a:extLst>
              <a:ext uri="{FF2B5EF4-FFF2-40B4-BE49-F238E27FC236}">
                <a16:creationId xmlns:a16="http://schemas.microsoft.com/office/drawing/2014/main" id="{21828483-658A-451F-84F0-A7CDB981C918}"/>
              </a:ext>
            </a:extLst>
          </p:cNvPr>
          <p:cNvSpPr/>
          <p:nvPr/>
        </p:nvSpPr>
        <p:spPr>
          <a:xfrm>
            <a:off x="1142462" y="2653958"/>
            <a:ext cx="3379644" cy="598054"/>
          </a:xfrm>
          <a:prstGeom prst="wedgeRoundRectCallout">
            <a:avLst>
              <a:gd name="adj1" fmla="val 116460"/>
              <a:gd name="adj2" fmla="val -2251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 build #2 to Prod (Env)</a:t>
            </a:r>
            <a:endParaRPr lang="en-US" i="1"/>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19"/>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5" name="Group 34">
            <a:extLst>
              <a:ext uri="{FF2B5EF4-FFF2-40B4-BE49-F238E27FC236}">
                <a16:creationId xmlns:a16="http://schemas.microsoft.com/office/drawing/2014/main" id="{AFED8E55-F0B9-4FB8-A80C-0294FB76B1EA}"/>
              </a:ext>
            </a:extLst>
          </p:cNvPr>
          <p:cNvGrpSpPr/>
          <p:nvPr/>
        </p:nvGrpSpPr>
        <p:grpSpPr>
          <a:xfrm>
            <a:off x="2950017" y="3778642"/>
            <a:ext cx="5689231" cy="2841314"/>
            <a:chOff x="2950017" y="3778642"/>
            <a:chExt cx="5689231" cy="2841314"/>
          </a:xfrm>
        </p:grpSpPr>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3778642"/>
              <a:ext cx="360285" cy="360285"/>
            </a:xfrm>
            <a:prstGeom prst="rect">
              <a:avLst/>
            </a:prstGeom>
          </p:spPr>
        </p:pic>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grpSp>
      <p:sp>
        <p:nvSpPr>
          <p:cNvPr id="377" name="Rectangle 376">
            <a:extLst>
              <a:ext uri="{FF2B5EF4-FFF2-40B4-BE49-F238E27FC236}">
                <a16:creationId xmlns:a16="http://schemas.microsoft.com/office/drawing/2014/main" id="{07C986F8-39B5-4E5D-B77F-E3A7D6C289F6}"/>
              </a:ext>
            </a:extLst>
          </p:cNvPr>
          <p:cNvSpPr/>
          <p:nvPr/>
        </p:nvSpPr>
        <p:spPr>
          <a:xfrm>
            <a:off x="65866" y="3465974"/>
            <a:ext cx="7082828" cy="276999"/>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az acr patch-task create –n </a:t>
            </a:r>
            <a:r>
              <a:rPr lang="en-US" sz="1200">
                <a:solidFill>
                  <a:srgbClr val="CE9178"/>
                </a:solidFill>
                <a:latin typeface="Consolas" panose="020B0609020204030204" pitchFamily="49" charset="0"/>
              </a:rPr>
              <a:t>Web-Patch</a:t>
            </a:r>
            <a:r>
              <a:rPr lang="en-US" sz="1200">
                <a:solidFill>
                  <a:srgbClr val="569CD6"/>
                </a:solidFill>
                <a:latin typeface="Consolas" panose="020B0609020204030204" pitchFamily="49" charset="0"/>
              </a:rPr>
              <a:t> –t </a:t>
            </a:r>
            <a:r>
              <a:rPr lang="en-US" sz="1200">
                <a:solidFill>
                  <a:srgbClr val="CE9178"/>
                </a:solidFill>
                <a:latin typeface="Consolas" panose="020B0609020204030204" pitchFamily="49" charset="0"/>
              </a:rPr>
              <a:t>web:2 </a:t>
            </a:r>
            <a:r>
              <a:rPr lang="en-US" sz="1200">
                <a:solidFill>
                  <a:srgbClr val="569CD6"/>
                </a:solidFill>
                <a:latin typeface="Consolas" panose="020B0609020204030204" pitchFamily="49" charset="0"/>
              </a:rPr>
              <a:t>–r </a:t>
            </a:r>
            <a:r>
              <a:rPr lang="en-US" sz="1200" err="1">
                <a:solidFill>
                  <a:srgbClr val="CE9178"/>
                </a:solidFill>
                <a:latin typeface="Consolas" panose="020B0609020204030204" pitchFamily="49" charset="0"/>
              </a:rPr>
              <a:t>jenga</a:t>
            </a:r>
            <a:r>
              <a:rPr lang="en-US" sz="1200">
                <a:solidFill>
                  <a:srgbClr val="569CD6"/>
                </a:solidFill>
                <a:latin typeface="Consolas" panose="020B0609020204030204" pitchFamily="49" charset="0"/>
              </a:rPr>
              <a:t> --webhook </a:t>
            </a:r>
            <a:r>
              <a:rPr lang="en-US" sz="1200">
                <a:solidFill>
                  <a:srgbClr val="CE9178"/>
                </a:solidFill>
                <a:latin typeface="Consolas" panose="020B0609020204030204" pitchFamily="49" charset="0"/>
              </a:rPr>
              <a:t>"myRelease.url"</a:t>
            </a:r>
            <a:endParaRPr lang="en-US" sz="1200">
              <a:solidFill>
                <a:srgbClr val="D4D4D4"/>
              </a:solidFill>
              <a:latin typeface="Consolas" panose="020B0609020204030204" pitchFamily="49" charset="0"/>
            </a:endParaRP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76180" y="576009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55" name="Speech Bubble: Rectangle with Corners Rounded 354">
            <a:extLst>
              <a:ext uri="{FF2B5EF4-FFF2-40B4-BE49-F238E27FC236}">
                <a16:creationId xmlns:a16="http://schemas.microsoft.com/office/drawing/2014/main" id="{74B21E6F-A9DF-41BB-A6C0-442DF83718F1}"/>
              </a:ext>
            </a:extLst>
          </p:cNvPr>
          <p:cNvSpPr/>
          <p:nvPr/>
        </p:nvSpPr>
        <p:spPr>
          <a:xfrm>
            <a:off x="7285022" y="2197191"/>
            <a:ext cx="3379644" cy="967564"/>
          </a:xfrm>
          <a:prstGeom prst="wedgeRoundRectCallout">
            <a:avLst>
              <a:gd name="adj1" fmla="val -60532"/>
              <a:gd name="adj2" fmla="val 827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 a Patch-task to maintain the production environment</a:t>
            </a:r>
          </a:p>
          <a:p>
            <a:pPr algn="ctr"/>
            <a:r>
              <a:rPr lang="en-US" sz="1200" i="1"/>
              <a:t>Monitors base image updates, not git commits</a:t>
            </a: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449" name="Group 448">
            <a:extLst>
              <a:ext uri="{FF2B5EF4-FFF2-40B4-BE49-F238E27FC236}">
                <a16:creationId xmlns:a16="http://schemas.microsoft.com/office/drawing/2014/main" id="{D6769A52-ABCA-4834-AB7A-492EA5FAA28D}"/>
              </a:ext>
            </a:extLst>
          </p:cNvPr>
          <p:cNvGrpSpPr/>
          <p:nvPr/>
        </p:nvGrpSpPr>
        <p:grpSpPr>
          <a:xfrm>
            <a:off x="11005041" y="2057310"/>
            <a:ext cx="1087962" cy="643339"/>
            <a:chOff x="2361586" y="6252336"/>
            <a:chExt cx="1087962" cy="643339"/>
          </a:xfrm>
        </p:grpSpPr>
        <p:pic>
          <p:nvPicPr>
            <p:cNvPr id="450" name="Picture 449">
              <a:extLst>
                <a:ext uri="{FF2B5EF4-FFF2-40B4-BE49-F238E27FC236}">
                  <a16:creationId xmlns:a16="http://schemas.microsoft.com/office/drawing/2014/main" id="{DB85F249-31ED-4CF6-8826-5E18A4FF90F5}"/>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451" name="TextBox 450">
              <a:extLst>
                <a:ext uri="{FF2B5EF4-FFF2-40B4-BE49-F238E27FC236}">
                  <a16:creationId xmlns:a16="http://schemas.microsoft.com/office/drawing/2014/main" id="{5C91D6DA-D347-4BD0-AC61-F5A429D0FAA0}"/>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452" name="Picture 451">
            <a:extLst>
              <a:ext uri="{FF2B5EF4-FFF2-40B4-BE49-F238E27FC236}">
                <a16:creationId xmlns:a16="http://schemas.microsoft.com/office/drawing/2014/main" id="{CF9670C1-DF3C-444B-86A2-A1EBF70CBD65}"/>
              </a:ext>
            </a:extLst>
          </p:cNvPr>
          <p:cNvPicPr>
            <a:picLocks noChangeAspect="1"/>
          </p:cNvPicPr>
          <p:nvPr/>
        </p:nvPicPr>
        <p:blipFill>
          <a:blip r:embed="rId19"/>
          <a:stretch>
            <a:fillRect/>
          </a:stretch>
        </p:blipFill>
        <p:spPr>
          <a:xfrm>
            <a:off x="11229306" y="3218762"/>
            <a:ext cx="637765" cy="485838"/>
          </a:xfrm>
          <a:prstGeom prst="rect">
            <a:avLst/>
          </a:prstGeom>
        </p:spPr>
      </p:pic>
      <p:cxnSp>
        <p:nvCxnSpPr>
          <p:cNvPr id="453" name="Straight Connector 452">
            <a:extLst>
              <a:ext uri="{FF2B5EF4-FFF2-40B4-BE49-F238E27FC236}">
                <a16:creationId xmlns:a16="http://schemas.microsoft.com/office/drawing/2014/main" id="{A3E3FAC5-0D19-4383-A795-0ABC625255BB}"/>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454" name="Straight Connector 453">
            <a:extLst>
              <a:ext uri="{FF2B5EF4-FFF2-40B4-BE49-F238E27FC236}">
                <a16:creationId xmlns:a16="http://schemas.microsoft.com/office/drawing/2014/main" id="{B4A4B863-D862-4F35-8A51-9D417A5EF6E9}"/>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09" name="TextBox 508">
            <a:extLst>
              <a:ext uri="{FF2B5EF4-FFF2-40B4-BE49-F238E27FC236}">
                <a16:creationId xmlns:a16="http://schemas.microsoft.com/office/drawing/2014/main" id="{5090B06B-EBD7-484E-9DC2-D384745FB600}"/>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510" name="Group 509">
            <a:extLst>
              <a:ext uri="{FF2B5EF4-FFF2-40B4-BE49-F238E27FC236}">
                <a16:creationId xmlns:a16="http://schemas.microsoft.com/office/drawing/2014/main" id="{9B9B9AB2-6AD9-4CB9-8957-A0FC6EDCB438}"/>
              </a:ext>
            </a:extLst>
          </p:cNvPr>
          <p:cNvGrpSpPr/>
          <p:nvPr/>
        </p:nvGrpSpPr>
        <p:grpSpPr>
          <a:xfrm>
            <a:off x="11002056" y="4866385"/>
            <a:ext cx="1087962" cy="643339"/>
            <a:chOff x="2361586" y="6252336"/>
            <a:chExt cx="1087962" cy="643339"/>
          </a:xfrm>
        </p:grpSpPr>
        <p:pic>
          <p:nvPicPr>
            <p:cNvPr id="511" name="Picture 510">
              <a:extLst>
                <a:ext uri="{FF2B5EF4-FFF2-40B4-BE49-F238E27FC236}">
                  <a16:creationId xmlns:a16="http://schemas.microsoft.com/office/drawing/2014/main" id="{F24A8AFE-4F83-4B85-AB90-B4AFE1E36120}"/>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512" name="TextBox 511">
              <a:extLst>
                <a:ext uri="{FF2B5EF4-FFF2-40B4-BE49-F238E27FC236}">
                  <a16:creationId xmlns:a16="http://schemas.microsoft.com/office/drawing/2014/main" id="{0C1FA1A2-D7FE-4F07-8CF6-87F8EDA1C4B7}"/>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513" name="Straight Connector 512">
            <a:extLst>
              <a:ext uri="{FF2B5EF4-FFF2-40B4-BE49-F238E27FC236}">
                <a16:creationId xmlns:a16="http://schemas.microsoft.com/office/drawing/2014/main" id="{81D930B3-46E0-4845-BCAA-55C2ECF83EB6}"/>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514" name="Group 513">
            <a:extLst>
              <a:ext uri="{FF2B5EF4-FFF2-40B4-BE49-F238E27FC236}">
                <a16:creationId xmlns:a16="http://schemas.microsoft.com/office/drawing/2014/main" id="{ED99F7A4-A92D-4200-9034-77C4F9854EF5}"/>
              </a:ext>
            </a:extLst>
          </p:cNvPr>
          <p:cNvGrpSpPr/>
          <p:nvPr/>
        </p:nvGrpSpPr>
        <p:grpSpPr>
          <a:xfrm>
            <a:off x="11181052" y="2954992"/>
            <a:ext cx="721037" cy="444217"/>
            <a:chOff x="3240661" y="1005909"/>
            <a:chExt cx="540854" cy="333210"/>
          </a:xfrm>
        </p:grpSpPr>
        <p:grpSp>
          <p:nvGrpSpPr>
            <p:cNvPr id="515" name="Group 514">
              <a:extLst>
                <a:ext uri="{FF2B5EF4-FFF2-40B4-BE49-F238E27FC236}">
                  <a16:creationId xmlns:a16="http://schemas.microsoft.com/office/drawing/2014/main" id="{33BFD93C-B13B-4809-A5FC-5DB5A9431296}"/>
                </a:ext>
              </a:extLst>
            </p:cNvPr>
            <p:cNvGrpSpPr/>
            <p:nvPr/>
          </p:nvGrpSpPr>
          <p:grpSpPr>
            <a:xfrm>
              <a:off x="3240661" y="1005909"/>
              <a:ext cx="540854" cy="333210"/>
              <a:chOff x="1926169" y="1632181"/>
              <a:chExt cx="540854" cy="333210"/>
            </a:xfrm>
          </p:grpSpPr>
          <p:sp>
            <p:nvSpPr>
              <p:cNvPr id="517" name="Rectangle 516">
                <a:extLst>
                  <a:ext uri="{FF2B5EF4-FFF2-40B4-BE49-F238E27FC236}">
                    <a16:creationId xmlns:a16="http://schemas.microsoft.com/office/drawing/2014/main" id="{37B05B5C-6E8C-478F-B723-DCD94D88FF9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8" name="Rectangle 517">
                <a:extLst>
                  <a:ext uri="{FF2B5EF4-FFF2-40B4-BE49-F238E27FC236}">
                    <a16:creationId xmlns:a16="http://schemas.microsoft.com/office/drawing/2014/main" id="{A291836A-5D3F-498C-984F-73186884F58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9" name="Group 518">
                <a:extLst>
                  <a:ext uri="{FF2B5EF4-FFF2-40B4-BE49-F238E27FC236}">
                    <a16:creationId xmlns:a16="http://schemas.microsoft.com/office/drawing/2014/main" id="{231E1B2D-4163-4E4F-9DC4-7210B1436C12}"/>
                  </a:ext>
                </a:extLst>
              </p:cNvPr>
              <p:cNvGrpSpPr/>
              <p:nvPr/>
            </p:nvGrpSpPr>
            <p:grpSpPr>
              <a:xfrm>
                <a:off x="1989961" y="1665409"/>
                <a:ext cx="413499" cy="266755"/>
                <a:chOff x="1371600" y="2038342"/>
                <a:chExt cx="609600" cy="393263"/>
              </a:xfrm>
            </p:grpSpPr>
            <p:cxnSp>
              <p:nvCxnSpPr>
                <p:cNvPr id="523" name="Straight Connector 522">
                  <a:extLst>
                    <a:ext uri="{FF2B5EF4-FFF2-40B4-BE49-F238E27FC236}">
                      <a16:creationId xmlns:a16="http://schemas.microsoft.com/office/drawing/2014/main" id="{B4537900-3CC7-44C4-AEBF-6DD13D10233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24" name="Straight Connector 523">
                  <a:extLst>
                    <a:ext uri="{FF2B5EF4-FFF2-40B4-BE49-F238E27FC236}">
                      <a16:creationId xmlns:a16="http://schemas.microsoft.com/office/drawing/2014/main" id="{5E2AD300-461C-4933-8B41-71E6D7DA1A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25" name="Straight Connector 524">
                  <a:extLst>
                    <a:ext uri="{FF2B5EF4-FFF2-40B4-BE49-F238E27FC236}">
                      <a16:creationId xmlns:a16="http://schemas.microsoft.com/office/drawing/2014/main" id="{75C6F6B0-5434-4560-9DD5-32CD78F4B8F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26" name="Straight Connector 525">
                  <a:extLst>
                    <a:ext uri="{FF2B5EF4-FFF2-40B4-BE49-F238E27FC236}">
                      <a16:creationId xmlns:a16="http://schemas.microsoft.com/office/drawing/2014/main" id="{0BB96861-FDFD-4750-83A3-A7DE7DDDF8A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27" name="Straight Connector 526">
                  <a:extLst>
                    <a:ext uri="{FF2B5EF4-FFF2-40B4-BE49-F238E27FC236}">
                      <a16:creationId xmlns:a16="http://schemas.microsoft.com/office/drawing/2014/main" id="{53A651E9-6B50-4D74-9A1B-A8D1190CD98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8" name="Straight Connector 527">
                  <a:extLst>
                    <a:ext uri="{FF2B5EF4-FFF2-40B4-BE49-F238E27FC236}">
                      <a16:creationId xmlns:a16="http://schemas.microsoft.com/office/drawing/2014/main" id="{50BE0348-C046-4584-93C5-5AF7A493FFE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9" name="Straight Connector 528">
                  <a:extLst>
                    <a:ext uri="{FF2B5EF4-FFF2-40B4-BE49-F238E27FC236}">
                      <a16:creationId xmlns:a16="http://schemas.microsoft.com/office/drawing/2014/main" id="{41BD494F-D765-4779-985B-46D7D7DE48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810398CA-8729-40F0-A5F5-B06BA45AADF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2ED3023C-E879-45C2-9F9B-F2540F56294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0" name="Rectangle 519">
                <a:extLst>
                  <a:ext uri="{FF2B5EF4-FFF2-40B4-BE49-F238E27FC236}">
                    <a16:creationId xmlns:a16="http://schemas.microsoft.com/office/drawing/2014/main" id="{B2A4471E-8C3E-45D4-B11F-2D066006E9A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21" name="Rectangle 520">
                <a:extLst>
                  <a:ext uri="{FF2B5EF4-FFF2-40B4-BE49-F238E27FC236}">
                    <a16:creationId xmlns:a16="http://schemas.microsoft.com/office/drawing/2014/main" id="{4E60E7D4-E990-4846-A042-D200379D63A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22" name="Rectangle 521">
                <a:extLst>
                  <a:ext uri="{FF2B5EF4-FFF2-40B4-BE49-F238E27FC236}">
                    <a16:creationId xmlns:a16="http://schemas.microsoft.com/office/drawing/2014/main" id="{E5DA32AD-AFEE-4ED8-A749-40D05DE6D17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16" name="Rectangle 515">
              <a:extLst>
                <a:ext uri="{FF2B5EF4-FFF2-40B4-BE49-F238E27FC236}">
                  <a16:creationId xmlns:a16="http://schemas.microsoft.com/office/drawing/2014/main" id="{5CA69593-65D1-48CE-A5C7-25F43BD2FBD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Tree>
    <p:extLst>
      <p:ext uri="{BB962C8B-B14F-4D97-AF65-F5344CB8AC3E}">
        <p14:creationId xmlns:p14="http://schemas.microsoft.com/office/powerpoint/2010/main" val="159356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1"/>
                                        </p:tgtEl>
                                        <p:attrNameLst>
                                          <p:attrName>style.visibility</p:attrName>
                                        </p:attrNameLst>
                                      </p:cBhvr>
                                      <p:to>
                                        <p:strVal val="visible"/>
                                      </p:to>
                                    </p:set>
                                    <p:animEffect transition="in" filter="wipe(left)">
                                      <p:cBhvr>
                                        <p:cTn id="11" dur="500"/>
                                        <p:tgtEl>
                                          <p:spTgt spid="3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500"/>
                                        <p:tgtEl>
                                          <p:spTgt spid="3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4"/>
                                        </p:tgtEl>
                                        <p:attrNameLst>
                                          <p:attrName>style.visibility</p:attrName>
                                        </p:attrNameLst>
                                      </p:cBhvr>
                                      <p:to>
                                        <p:strVal val="visible"/>
                                      </p:to>
                                    </p:set>
                                    <p:animEffect transition="in" filter="wipe(left)">
                                      <p:cBhvr>
                                        <p:cTn id="19" dur="500"/>
                                        <p:tgtEl>
                                          <p:spTgt spid="304"/>
                                        </p:tgtEl>
                                      </p:cBhvr>
                                    </p:animEffect>
                                  </p:childTnLst>
                                </p:cTn>
                              </p:par>
                            </p:childTnLst>
                          </p:cTn>
                        </p:par>
                        <p:par>
                          <p:cTn id="20" fill="hold">
                            <p:stCondLst>
                              <p:cond delay="2000"/>
                            </p:stCondLst>
                            <p:childTnLst>
                              <p:par>
                                <p:cTn id="21" presetID="42" presetClass="path" presetSubtype="0" accel="50000" decel="50000" fill="hold" grpId="0" nodeType="afterEffect">
                                  <p:stCondLst>
                                    <p:cond delay="0"/>
                                  </p:stCondLst>
                                  <p:childTnLst>
                                    <p:animMotion origin="layout" path="M -2.08333E-6 2.59259E-6 L 0.39466 0.65856 " pathEditMode="relative" rAng="0" ptsTypes="AA">
                                      <p:cBhvr>
                                        <p:cTn id="22" dur="2000" fill="hold"/>
                                        <p:tgtEl>
                                          <p:spTgt spid="190"/>
                                        </p:tgtEl>
                                        <p:attrNameLst>
                                          <p:attrName>ppt_x</p:attrName>
                                          <p:attrName>ppt_y</p:attrName>
                                        </p:attrNameLst>
                                      </p:cBhvr>
                                      <p:rCtr x="19727" y="32917"/>
                                    </p:animMotion>
                                  </p:childTnLst>
                                </p:cTn>
                              </p:par>
                              <p:par>
                                <p:cTn id="23" presetID="10" presetClass="entr" presetSubtype="0" fill="hold" nodeType="withEffect">
                                  <p:stCondLst>
                                    <p:cond delay="1500"/>
                                  </p:stCondLst>
                                  <p:childTnLst>
                                    <p:set>
                                      <p:cBhvr>
                                        <p:cTn id="24" dur="1" fill="hold">
                                          <p:stCondLst>
                                            <p:cond delay="0"/>
                                          </p:stCondLst>
                                        </p:cTn>
                                        <p:tgtEl>
                                          <p:spTgt spid="267"/>
                                        </p:tgtEl>
                                        <p:attrNameLst>
                                          <p:attrName>style.visibility</p:attrName>
                                        </p:attrNameLst>
                                      </p:cBhvr>
                                      <p:to>
                                        <p:strVal val="visible"/>
                                      </p:to>
                                    </p:set>
                                    <p:animEffect transition="in" filter="fade">
                                      <p:cBhvr>
                                        <p:cTn id="25" dur="500"/>
                                        <p:tgtEl>
                                          <p:spTgt spid="2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5"/>
                                        </p:tgtEl>
                                        <p:attrNameLst>
                                          <p:attrName>style.visibility</p:attrName>
                                        </p:attrNameLst>
                                      </p:cBhvr>
                                      <p:to>
                                        <p:strVal val="visible"/>
                                      </p:to>
                                    </p:set>
                                    <p:animEffect transition="in" filter="fade">
                                      <p:cBhvr>
                                        <p:cTn id="30" dur="500"/>
                                        <p:tgtEl>
                                          <p:spTgt spid="3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7"/>
                                        </p:tgtEl>
                                        <p:attrNameLst>
                                          <p:attrName>style.visibility</p:attrName>
                                        </p:attrNameLst>
                                      </p:cBhvr>
                                      <p:to>
                                        <p:strVal val="visible"/>
                                      </p:to>
                                    </p:set>
                                    <p:animEffect transition="in" filter="fade">
                                      <p:cBhvr>
                                        <p:cTn id="33" dur="500"/>
                                        <p:tgtEl>
                                          <p:spTgt spid="377"/>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up)">
                                      <p:cBhvr>
                                        <p:cTn id="37" dur="500"/>
                                        <p:tgtEl>
                                          <p:spTgt spid="350"/>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48" grpId="0" animBg="1"/>
      <p:bldP spid="350" grpId="0" animBg="1"/>
      <p:bldP spid="351" grpId="0" animBg="1"/>
      <p:bldP spid="354" grpId="0" animBg="1"/>
      <p:bldP spid="377" grpId="0" animBg="1"/>
      <p:bldP spid="3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321">
            <a:extLst>
              <a:ext uri="{FF2B5EF4-FFF2-40B4-BE49-F238E27FC236}">
                <a16:creationId xmlns:a16="http://schemas.microsoft.com/office/drawing/2014/main" id="{9BE067D9-0289-445F-906E-9D42D9C62B89}"/>
              </a:ext>
            </a:extLst>
          </p:cNvPr>
          <p:cNvSpPr/>
          <p:nvPr/>
        </p:nvSpPr>
        <p:spPr>
          <a:xfrm>
            <a:off x="6628999"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23" name="Rectangle 322">
            <a:extLst>
              <a:ext uri="{FF2B5EF4-FFF2-40B4-BE49-F238E27FC236}">
                <a16:creationId xmlns:a16="http://schemas.microsoft.com/office/drawing/2014/main" id="{E44CD30A-A2F8-448E-B5AE-B6536463BB5F}"/>
              </a:ext>
            </a:extLst>
          </p:cNvPr>
          <p:cNvSpPr/>
          <p:nvPr/>
        </p:nvSpPr>
        <p:spPr>
          <a:xfrm>
            <a:off x="6628564" y="4729731"/>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test:3</a:t>
            </a:r>
            <a:endParaRPr lang="en-US" sz="491" kern="0">
              <a:solidFill>
                <a:srgbClr val="FFFFFF"/>
              </a:solidFill>
              <a:latin typeface="Calibri"/>
            </a:endParaRPr>
          </a:p>
        </p:txBody>
      </p:sp>
      <p:sp>
        <p:nvSpPr>
          <p:cNvPr id="324" name="Rectangle 323">
            <a:extLst>
              <a:ext uri="{FF2B5EF4-FFF2-40B4-BE49-F238E27FC236}">
                <a16:creationId xmlns:a16="http://schemas.microsoft.com/office/drawing/2014/main" id="{7069ED04-3E20-4EAB-8175-0FE6C4753262}"/>
              </a:ext>
            </a:extLst>
          </p:cNvPr>
          <p:cNvSpPr/>
          <p:nvPr/>
        </p:nvSpPr>
        <p:spPr>
          <a:xfrm>
            <a:off x="6628564"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25" name="Rectangle 324">
            <a:extLst>
              <a:ext uri="{FF2B5EF4-FFF2-40B4-BE49-F238E27FC236}">
                <a16:creationId xmlns:a16="http://schemas.microsoft.com/office/drawing/2014/main" id="{258EDA09-1D79-4096-A6A8-98A8D445E975}"/>
              </a:ext>
            </a:extLst>
          </p:cNvPr>
          <p:cNvSpPr/>
          <p:nvPr/>
        </p:nvSpPr>
        <p:spPr bwMode="auto">
          <a:xfrm>
            <a:off x="649071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3"/>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grpSp>
        <p:nvGrpSpPr>
          <p:cNvPr id="398" name="Group 397">
            <a:extLst>
              <a:ext uri="{FF2B5EF4-FFF2-40B4-BE49-F238E27FC236}">
                <a16:creationId xmlns:a16="http://schemas.microsoft.com/office/drawing/2014/main" id="{8E60843E-6FE7-4521-9C0A-86BB9A573213}"/>
              </a:ext>
            </a:extLst>
          </p:cNvPr>
          <p:cNvGrpSpPr/>
          <p:nvPr/>
        </p:nvGrpSpPr>
        <p:grpSpPr>
          <a:xfrm>
            <a:off x="11187669" y="5754149"/>
            <a:ext cx="721037" cy="444217"/>
            <a:chOff x="3240661" y="1005909"/>
            <a:chExt cx="540854" cy="333210"/>
          </a:xfrm>
        </p:grpSpPr>
        <p:grpSp>
          <p:nvGrpSpPr>
            <p:cNvPr id="399" name="Group 398">
              <a:extLst>
                <a:ext uri="{FF2B5EF4-FFF2-40B4-BE49-F238E27FC236}">
                  <a16:creationId xmlns:a16="http://schemas.microsoft.com/office/drawing/2014/main" id="{782661F5-0C8F-4065-9270-86FE78E78B1A}"/>
                </a:ext>
              </a:extLst>
            </p:cNvPr>
            <p:cNvGrpSpPr/>
            <p:nvPr/>
          </p:nvGrpSpPr>
          <p:grpSpPr>
            <a:xfrm>
              <a:off x="3240661" y="1005909"/>
              <a:ext cx="540854" cy="333210"/>
              <a:chOff x="1926169" y="1632181"/>
              <a:chExt cx="540854" cy="333210"/>
            </a:xfrm>
          </p:grpSpPr>
          <p:sp>
            <p:nvSpPr>
              <p:cNvPr id="401" name="Rectangle 400">
                <a:extLst>
                  <a:ext uri="{FF2B5EF4-FFF2-40B4-BE49-F238E27FC236}">
                    <a16:creationId xmlns:a16="http://schemas.microsoft.com/office/drawing/2014/main" id="{300F7835-7B04-43FB-8ABB-4DA3551961B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2" name="Rectangle 401">
                <a:extLst>
                  <a:ext uri="{FF2B5EF4-FFF2-40B4-BE49-F238E27FC236}">
                    <a16:creationId xmlns:a16="http://schemas.microsoft.com/office/drawing/2014/main" id="{C99BD2D5-F54B-4EE3-A1FA-329E22A3B59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03" name="Group 402">
                <a:extLst>
                  <a:ext uri="{FF2B5EF4-FFF2-40B4-BE49-F238E27FC236}">
                    <a16:creationId xmlns:a16="http://schemas.microsoft.com/office/drawing/2014/main" id="{C8EBEDE2-49D0-4A9A-93BB-AECF20FA5E6C}"/>
                  </a:ext>
                </a:extLst>
              </p:cNvPr>
              <p:cNvGrpSpPr/>
              <p:nvPr/>
            </p:nvGrpSpPr>
            <p:grpSpPr>
              <a:xfrm>
                <a:off x="1989961" y="1665409"/>
                <a:ext cx="413499" cy="266755"/>
                <a:chOff x="1371600" y="2038342"/>
                <a:chExt cx="609600" cy="393263"/>
              </a:xfrm>
            </p:grpSpPr>
            <p:cxnSp>
              <p:nvCxnSpPr>
                <p:cNvPr id="407" name="Straight Connector 406">
                  <a:extLst>
                    <a:ext uri="{FF2B5EF4-FFF2-40B4-BE49-F238E27FC236}">
                      <a16:creationId xmlns:a16="http://schemas.microsoft.com/office/drawing/2014/main" id="{6E4DB37D-7423-46A8-AE82-9E1C533036E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 name="Straight Connector 407">
                  <a:extLst>
                    <a:ext uri="{FF2B5EF4-FFF2-40B4-BE49-F238E27FC236}">
                      <a16:creationId xmlns:a16="http://schemas.microsoft.com/office/drawing/2014/main" id="{6253EDD6-01C0-49E4-9336-9B99BF9D616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9" name="Straight Connector 408">
                  <a:extLst>
                    <a:ext uri="{FF2B5EF4-FFF2-40B4-BE49-F238E27FC236}">
                      <a16:creationId xmlns:a16="http://schemas.microsoft.com/office/drawing/2014/main" id="{EFD6CD5C-1651-4029-B771-ABA668603F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 name="Straight Connector 409">
                  <a:extLst>
                    <a:ext uri="{FF2B5EF4-FFF2-40B4-BE49-F238E27FC236}">
                      <a16:creationId xmlns:a16="http://schemas.microsoft.com/office/drawing/2014/main" id="{26B9D774-3408-4FCF-B247-5E8BBBF9A95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 name="Straight Connector 410">
                  <a:extLst>
                    <a:ext uri="{FF2B5EF4-FFF2-40B4-BE49-F238E27FC236}">
                      <a16:creationId xmlns:a16="http://schemas.microsoft.com/office/drawing/2014/main" id="{F181A52B-F711-4E6A-AC23-7DFD96491A0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2" name="Straight Connector 411">
                  <a:extLst>
                    <a:ext uri="{FF2B5EF4-FFF2-40B4-BE49-F238E27FC236}">
                      <a16:creationId xmlns:a16="http://schemas.microsoft.com/office/drawing/2014/main" id="{561C2AB8-7BF3-42EA-AFE2-788D0BD3B65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 name="Straight Connector 412">
                  <a:extLst>
                    <a:ext uri="{FF2B5EF4-FFF2-40B4-BE49-F238E27FC236}">
                      <a16:creationId xmlns:a16="http://schemas.microsoft.com/office/drawing/2014/main" id="{1C26D62C-A512-4041-8573-EB051736795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4" name="Straight Connector 413">
                  <a:extLst>
                    <a:ext uri="{FF2B5EF4-FFF2-40B4-BE49-F238E27FC236}">
                      <a16:creationId xmlns:a16="http://schemas.microsoft.com/office/drawing/2014/main" id="{9844F602-AFA7-4227-9725-6F5449BCF2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 name="Straight Connector 414">
                  <a:extLst>
                    <a:ext uri="{FF2B5EF4-FFF2-40B4-BE49-F238E27FC236}">
                      <a16:creationId xmlns:a16="http://schemas.microsoft.com/office/drawing/2014/main" id="{E812BD8F-6F29-4BEB-A76F-A9F3C8289F9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 name="Rectangle 403">
                <a:extLst>
                  <a:ext uri="{FF2B5EF4-FFF2-40B4-BE49-F238E27FC236}">
                    <a16:creationId xmlns:a16="http://schemas.microsoft.com/office/drawing/2014/main" id="{7B2506EC-9095-449C-8566-8ED37B468EA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5" name="Rectangle 404">
                <a:extLst>
                  <a:ext uri="{FF2B5EF4-FFF2-40B4-BE49-F238E27FC236}">
                    <a16:creationId xmlns:a16="http://schemas.microsoft.com/office/drawing/2014/main" id="{D8CE628E-ED4C-4EEF-8197-3A19BD88DED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6" name="Rectangle 405">
                <a:extLst>
                  <a:ext uri="{FF2B5EF4-FFF2-40B4-BE49-F238E27FC236}">
                    <a16:creationId xmlns:a16="http://schemas.microsoft.com/office/drawing/2014/main" id="{5CDF9A7E-6B99-47D3-9D5C-F7B4153DB19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00" name="Rectangle 399">
              <a:extLst>
                <a:ext uri="{FF2B5EF4-FFF2-40B4-BE49-F238E27FC236}">
                  <a16:creationId xmlns:a16="http://schemas.microsoft.com/office/drawing/2014/main" id="{062D392A-F646-41F9-B368-9D7596008AEC}"/>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pic>
        <p:nvPicPr>
          <p:cNvPr id="314" name="Graphic 313">
            <a:extLst>
              <a:ext uri="{FF2B5EF4-FFF2-40B4-BE49-F238E27FC236}">
                <a16:creationId xmlns:a16="http://schemas.microsoft.com/office/drawing/2014/main" id="{BDEFC738-A965-41EC-BC50-3D38DCCED4F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8994"/>
          <a:stretch/>
        </p:blipFill>
        <p:spPr>
          <a:xfrm>
            <a:off x="7752891" y="5148596"/>
            <a:ext cx="536281" cy="543021"/>
          </a:xfrm>
          <a:prstGeom prst="rect">
            <a:avLst/>
          </a:prstGeom>
        </p:spPr>
      </p:pic>
      <p:sp>
        <p:nvSpPr>
          <p:cNvPr id="388" name="Rectangle 387">
            <a:extLst>
              <a:ext uri="{FF2B5EF4-FFF2-40B4-BE49-F238E27FC236}">
                <a16:creationId xmlns:a16="http://schemas.microsoft.com/office/drawing/2014/main" id="{9D6425F1-0BF2-445A-9316-4C846A09C0C3}"/>
              </a:ext>
            </a:extLst>
          </p:cNvPr>
          <p:cNvSpPr/>
          <p:nvPr/>
        </p:nvSpPr>
        <p:spPr bwMode="auto">
          <a:xfrm>
            <a:off x="4076555"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6"/>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7"/>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2"/>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6"/>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6"/>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6"/>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5170815"/>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6"/>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6"/>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913" y="3778642"/>
            <a:ext cx="360285" cy="360285"/>
          </a:xfrm>
          <a:prstGeom prst="rect">
            <a:avLst/>
          </a:prstGeom>
        </p:spPr>
      </p:pic>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cxnSp>
        <p:nvCxnSpPr>
          <p:cNvPr id="304" name="Straight Arrow Connector 191">
            <a:extLst>
              <a:ext uri="{FF2B5EF4-FFF2-40B4-BE49-F238E27FC236}">
                <a16:creationId xmlns:a16="http://schemas.microsoft.com/office/drawing/2014/main" id="{954D63EE-6496-4B4F-8EAF-D95FE179EBAC}"/>
              </a:ext>
            </a:extLst>
          </p:cNvPr>
          <p:cNvCxnSpPr>
            <a:cxnSpLocks/>
            <a:stCxn id="348" idx="2"/>
            <a:endCxn id="356" idx="1"/>
          </p:cNvCxnSpPr>
          <p:nvPr/>
        </p:nvCxnSpPr>
        <p:spPr>
          <a:xfrm rot="16200000" flipH="1">
            <a:off x="9995798" y="5052743"/>
            <a:ext cx="1348981" cy="1118035"/>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76060FE8-AB5E-4A31-882B-C69B270A1EA9}"/>
              </a:ext>
            </a:extLst>
          </p:cNvPr>
          <p:cNvSpPr/>
          <p:nvPr/>
        </p:nvSpPr>
        <p:spPr bwMode="auto">
          <a:xfrm>
            <a:off x="97390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pic>
        <p:nvPicPr>
          <p:cNvPr id="382" name="Picture 381">
            <a:extLst>
              <a:ext uri="{FF2B5EF4-FFF2-40B4-BE49-F238E27FC236}">
                <a16:creationId xmlns:a16="http://schemas.microsoft.com/office/drawing/2014/main" id="{70CD71D8-AF9A-4DFF-A6C1-C25837DA1BF5}"/>
              </a:ext>
            </a:extLst>
          </p:cNvPr>
          <p:cNvPicPr>
            <a:picLocks noChangeAspect="1"/>
          </p:cNvPicPr>
          <p:nvPr/>
        </p:nvPicPr>
        <p:blipFill>
          <a:blip r:embed="rId6"/>
          <a:stretch>
            <a:fillRect/>
          </a:stretch>
        </p:blipFill>
        <p:spPr>
          <a:xfrm>
            <a:off x="3332486" y="5198252"/>
            <a:ext cx="204459" cy="204459"/>
          </a:xfrm>
          <a:prstGeom prst="rect">
            <a:avLst/>
          </a:prstGeom>
        </p:spPr>
      </p:pic>
      <p:pic>
        <p:nvPicPr>
          <p:cNvPr id="383" name="Picture 382">
            <a:extLst>
              <a:ext uri="{FF2B5EF4-FFF2-40B4-BE49-F238E27FC236}">
                <a16:creationId xmlns:a16="http://schemas.microsoft.com/office/drawing/2014/main" id="{CC2DCFD0-EF6C-455F-9827-00BF4969DE58}"/>
              </a:ext>
            </a:extLst>
          </p:cNvPr>
          <p:cNvPicPr>
            <a:picLocks noChangeAspect="1"/>
          </p:cNvPicPr>
          <p:nvPr/>
        </p:nvPicPr>
        <p:blipFill>
          <a:blip r:embed="rId6"/>
          <a:stretch>
            <a:fillRect/>
          </a:stretch>
        </p:blipFill>
        <p:spPr>
          <a:xfrm>
            <a:off x="4076583" y="4728707"/>
            <a:ext cx="111996" cy="111996"/>
          </a:xfrm>
          <a:prstGeom prst="rect">
            <a:avLst/>
          </a:prstGeom>
        </p:spPr>
      </p:pic>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cxnSp>
        <p:nvCxnSpPr>
          <p:cNvPr id="303" name="Straight Arrow Connector 302">
            <a:extLst>
              <a:ext uri="{FF2B5EF4-FFF2-40B4-BE49-F238E27FC236}">
                <a16:creationId xmlns:a16="http://schemas.microsoft.com/office/drawing/2014/main" id="{BF571639-3268-445A-B1FB-BCB922BA69DF}"/>
              </a:ext>
            </a:extLst>
          </p:cNvPr>
          <p:cNvCxnSpPr>
            <a:cxnSpLocks/>
            <a:endCxn id="306" idx="1"/>
          </p:cNvCxnSpPr>
          <p:nvPr/>
        </p:nvCxnSpPr>
        <p:spPr>
          <a:xfrm>
            <a:off x="5441584" y="4821944"/>
            <a:ext cx="231318" cy="6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5933902F-4172-4D79-A874-8E4CA4937A00}"/>
              </a:ext>
            </a:extLst>
          </p:cNvPr>
          <p:cNvSpPr/>
          <p:nvPr/>
        </p:nvSpPr>
        <p:spPr bwMode="auto">
          <a:xfrm>
            <a:off x="5672902"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web:sha@p</a:t>
            </a:r>
            <a:endParaRPr lang="en-US" sz="1050">
              <a:solidFill>
                <a:sysClr val="windowText" lastClr="000000"/>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5E21767A-BBD5-4BC7-B5CD-3035CEE974A6}"/>
              </a:ext>
            </a:extLst>
          </p:cNvPr>
          <p:cNvSpPr/>
          <p:nvPr/>
        </p:nvSpPr>
        <p:spPr bwMode="auto">
          <a:xfrm>
            <a:off x="76801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cxnSp>
        <p:nvCxnSpPr>
          <p:cNvPr id="308" name="Straight Arrow Connector 307">
            <a:extLst>
              <a:ext uri="{FF2B5EF4-FFF2-40B4-BE49-F238E27FC236}">
                <a16:creationId xmlns:a16="http://schemas.microsoft.com/office/drawing/2014/main" id="{C3FE1204-08D4-44FC-8B74-2C7AC1BAE66D}"/>
              </a:ext>
            </a:extLst>
          </p:cNvPr>
          <p:cNvCxnSpPr>
            <a:cxnSpLocks/>
            <a:stCxn id="310" idx="3"/>
          </p:cNvCxnSpPr>
          <p:nvPr/>
        </p:nvCxnSpPr>
        <p:spPr>
          <a:xfrm>
            <a:off x="1072240" y="4831575"/>
            <a:ext cx="19582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Curved Connector 95">
            <a:extLst>
              <a:ext uri="{FF2B5EF4-FFF2-40B4-BE49-F238E27FC236}">
                <a16:creationId xmlns:a16="http://schemas.microsoft.com/office/drawing/2014/main" id="{122C9C6E-257B-46B1-9BB9-96A5650A4758}"/>
              </a:ext>
            </a:extLst>
          </p:cNvPr>
          <p:cNvCxnSpPr>
            <a:cxnSpLocks/>
            <a:stCxn id="393" idx="2"/>
            <a:endCxn id="307" idx="2"/>
          </p:cNvCxnSpPr>
          <p:nvPr/>
        </p:nvCxnSpPr>
        <p:spPr>
          <a:xfrm rot="16200000" flipH="1">
            <a:off x="6606637" y="3491537"/>
            <a:ext cx="12700" cy="2891467"/>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2C651ADA-E633-4A15-B7A7-4928ED7A62E6}"/>
              </a:ext>
            </a:extLst>
          </p:cNvPr>
          <p:cNvSpPr/>
          <p:nvPr/>
        </p:nvSpPr>
        <p:spPr bwMode="auto">
          <a:xfrm>
            <a:off x="323861" y="4723019"/>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chemeClr val="tx1"/>
                </a:solidFill>
                <a:highlight>
                  <a:srgbClr val="FFFF00"/>
                </a:highlight>
                <a:ea typeface="Segoe UI" pitchFamily="34" charset="0"/>
                <a:cs typeface="Segoe UI" pitchFamily="34" charset="0"/>
              </a:rPr>
              <a:t>(c)</a:t>
            </a:r>
          </a:p>
        </p:txBody>
      </p:sp>
      <p:cxnSp>
        <p:nvCxnSpPr>
          <p:cNvPr id="313" name="Straight Arrow Connector 312">
            <a:extLst>
              <a:ext uri="{FF2B5EF4-FFF2-40B4-BE49-F238E27FC236}">
                <a16:creationId xmlns:a16="http://schemas.microsoft.com/office/drawing/2014/main" id="{5D0232EC-5337-4289-8F94-F282E680F045}"/>
              </a:ext>
            </a:extLst>
          </p:cNvPr>
          <p:cNvCxnSpPr>
            <a:cxnSpLocks/>
            <a:stCxn id="307" idx="3"/>
            <a:endCxn id="316" idx="1"/>
          </p:cNvCxnSpPr>
          <p:nvPr/>
        </p:nvCxnSpPr>
        <p:spPr>
          <a:xfrm>
            <a:off x="8424593" y="4828716"/>
            <a:ext cx="40949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15" name="Picture 2" descr="Related image">
            <a:extLst>
              <a:ext uri="{FF2B5EF4-FFF2-40B4-BE49-F238E27FC236}">
                <a16:creationId xmlns:a16="http://schemas.microsoft.com/office/drawing/2014/main" id="{B3881BCA-F24C-4030-A289-8A4D69AA3BD9}"/>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7246" y="5206313"/>
            <a:ext cx="536281" cy="536281"/>
          </a:xfrm>
          <a:prstGeom prst="rect">
            <a:avLst/>
          </a:prstGeom>
          <a:noFill/>
          <a:extLst>
            <a:ext uri="{909E8E84-426E-40DD-AFC4-6F175D3DCCD1}">
              <a14:hiddenFill xmlns:a14="http://schemas.microsoft.com/office/drawing/2010/main">
                <a:solidFill>
                  <a:srgbClr val="FFFFFF"/>
                </a:solidFill>
              </a14:hiddenFill>
            </a:ext>
          </a:extLst>
        </p:spPr>
      </p:pic>
      <p:sp>
        <p:nvSpPr>
          <p:cNvPr id="316" name="Rectangle 315">
            <a:extLst>
              <a:ext uri="{FF2B5EF4-FFF2-40B4-BE49-F238E27FC236}">
                <a16:creationId xmlns:a16="http://schemas.microsoft.com/office/drawing/2014/main" id="{214AC285-5F8B-4634-82E2-81D90EBE91BE}"/>
              </a:ext>
            </a:extLst>
          </p:cNvPr>
          <p:cNvSpPr/>
          <p:nvPr/>
        </p:nvSpPr>
        <p:spPr bwMode="auto">
          <a:xfrm>
            <a:off x="8834091"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317" name="Straight Arrow Connector 191">
            <a:extLst>
              <a:ext uri="{FF2B5EF4-FFF2-40B4-BE49-F238E27FC236}">
                <a16:creationId xmlns:a16="http://schemas.microsoft.com/office/drawing/2014/main" id="{5AF75008-6607-4F8C-A12E-E3E2292F2224}"/>
              </a:ext>
            </a:extLst>
          </p:cNvPr>
          <p:cNvCxnSpPr>
            <a:cxnSpLocks/>
            <a:stCxn id="316" idx="0"/>
            <a:endCxn id="421" idx="1"/>
          </p:cNvCxnSpPr>
          <p:nvPr/>
        </p:nvCxnSpPr>
        <p:spPr>
          <a:xfrm rot="16200000" flipH="1">
            <a:off x="10021543" y="3904930"/>
            <a:ext cx="389144" cy="2019605"/>
          </a:xfrm>
          <a:prstGeom prst="curvedConnector4">
            <a:avLst>
              <a:gd name="adj1" fmla="val -111614"/>
              <a:gd name="adj2" fmla="val 79589"/>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1FDF2D34-D141-4D71-82E7-E3C8D5C1D1C9}"/>
              </a:ext>
            </a:extLst>
          </p:cNvPr>
          <p:cNvCxnSpPr>
            <a:cxnSpLocks/>
            <a:stCxn id="316" idx="3"/>
            <a:endCxn id="348" idx="1"/>
          </p:cNvCxnSpPr>
          <p:nvPr/>
        </p:nvCxnSpPr>
        <p:spPr>
          <a:xfrm>
            <a:off x="9578535" y="4828716"/>
            <a:ext cx="16051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0" name="Speech Bubble: Rectangle with Corners Rounded 389">
            <a:extLst>
              <a:ext uri="{FF2B5EF4-FFF2-40B4-BE49-F238E27FC236}">
                <a16:creationId xmlns:a16="http://schemas.microsoft.com/office/drawing/2014/main" id="{121240EA-CFC0-475F-A730-03697A0C253B}"/>
              </a:ext>
            </a:extLst>
          </p:cNvPr>
          <p:cNvSpPr/>
          <p:nvPr/>
        </p:nvSpPr>
        <p:spPr>
          <a:xfrm>
            <a:off x="634373" y="3066409"/>
            <a:ext cx="3167830" cy="598054"/>
          </a:xfrm>
          <a:prstGeom prst="wedgeRoundRectCallout">
            <a:avLst>
              <a:gd name="adj1" fmla="val -47117"/>
              <a:gd name="adj2" fmla="val 2158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fx</a:t>
            </a:r>
            <a:r>
              <a:rPr lang="en-US"/>
              <a:t> ships an OS &amp;/or FX Patch, using the stable 1 tag</a:t>
            </a:r>
          </a:p>
        </p:txBody>
      </p:sp>
      <p:sp>
        <p:nvSpPr>
          <p:cNvPr id="391" name="Rectangle 390">
            <a:extLst>
              <a:ext uri="{FF2B5EF4-FFF2-40B4-BE49-F238E27FC236}">
                <a16:creationId xmlns:a16="http://schemas.microsoft.com/office/drawing/2014/main" id="{6E2B3466-A9AA-42DA-BA84-863E4C2B1F35}"/>
              </a:ext>
            </a:extLst>
          </p:cNvPr>
          <p:cNvSpPr/>
          <p:nvPr/>
        </p:nvSpPr>
        <p:spPr bwMode="auto">
          <a:xfrm>
            <a:off x="3802203" y="4720160"/>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sp>
        <p:nvSpPr>
          <p:cNvPr id="393" name="Rectangle 392">
            <a:extLst>
              <a:ext uri="{FF2B5EF4-FFF2-40B4-BE49-F238E27FC236}">
                <a16:creationId xmlns:a16="http://schemas.microsoft.com/office/drawing/2014/main" id="{021A4DC5-4E51-48FB-B91B-E94C76BD17EE}"/>
              </a:ext>
            </a:extLst>
          </p:cNvPr>
          <p:cNvSpPr/>
          <p:nvPr/>
        </p:nvSpPr>
        <p:spPr bwMode="auto">
          <a:xfrm>
            <a:off x="4880224" y="4720160"/>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cxnSp>
        <p:nvCxnSpPr>
          <p:cNvPr id="395" name="Straight Arrow Connector 394">
            <a:extLst>
              <a:ext uri="{FF2B5EF4-FFF2-40B4-BE49-F238E27FC236}">
                <a16:creationId xmlns:a16="http://schemas.microsoft.com/office/drawing/2014/main" id="{8C8DD58A-ACE1-4B8D-B270-37186B36389D}"/>
              </a:ext>
            </a:extLst>
          </p:cNvPr>
          <p:cNvCxnSpPr>
            <a:cxnSpLocks/>
            <a:stCxn id="325" idx="3"/>
            <a:endCxn id="307" idx="1"/>
          </p:cNvCxnSpPr>
          <p:nvPr/>
        </p:nvCxnSpPr>
        <p:spPr>
          <a:xfrm>
            <a:off x="7235163" y="4828716"/>
            <a:ext cx="44498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6" name="Lightning Bolt 395">
            <a:extLst>
              <a:ext uri="{FF2B5EF4-FFF2-40B4-BE49-F238E27FC236}">
                <a16:creationId xmlns:a16="http://schemas.microsoft.com/office/drawing/2014/main" id="{8F1DF4D0-5B3C-4A84-B6AF-C416A127F2DD}"/>
              </a:ext>
            </a:extLst>
          </p:cNvPr>
          <p:cNvSpPr/>
          <p:nvPr/>
        </p:nvSpPr>
        <p:spPr>
          <a:xfrm>
            <a:off x="3029963" y="454714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6"/>
          <a:stretch>
            <a:fillRect/>
          </a:stretch>
        </p:blipFill>
        <p:spPr>
          <a:xfrm>
            <a:off x="3159384" y="5170506"/>
            <a:ext cx="111996" cy="111996"/>
          </a:xfrm>
          <a:prstGeom prst="rect">
            <a:avLst/>
          </a:prstGeom>
        </p:spPr>
      </p:pic>
      <p:sp>
        <p:nvSpPr>
          <p:cNvPr id="397" name="Rectangle 396">
            <a:extLst>
              <a:ext uri="{FF2B5EF4-FFF2-40B4-BE49-F238E27FC236}">
                <a16:creationId xmlns:a16="http://schemas.microsoft.com/office/drawing/2014/main" id="{7BBA4748-93CC-42EE-9440-4DAA0A03DE13}"/>
              </a:ext>
            </a:extLst>
          </p:cNvPr>
          <p:cNvSpPr/>
          <p:nvPr/>
        </p:nvSpPr>
        <p:spPr bwMode="auto">
          <a:xfrm>
            <a:off x="4880642" y="4720160"/>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85900" y="575703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grpSp>
        <p:nvGrpSpPr>
          <p:cNvPr id="420" name="Group 419">
            <a:extLst>
              <a:ext uri="{FF2B5EF4-FFF2-40B4-BE49-F238E27FC236}">
                <a16:creationId xmlns:a16="http://schemas.microsoft.com/office/drawing/2014/main" id="{4A4F37AE-31D5-4AA8-86F5-F9CE91622994}"/>
              </a:ext>
            </a:extLst>
          </p:cNvPr>
          <p:cNvGrpSpPr/>
          <p:nvPr/>
        </p:nvGrpSpPr>
        <p:grpSpPr>
          <a:xfrm>
            <a:off x="11002056" y="4866385"/>
            <a:ext cx="1087962" cy="643339"/>
            <a:chOff x="2361586" y="6252336"/>
            <a:chExt cx="1087962" cy="643339"/>
          </a:xfrm>
        </p:grpSpPr>
        <p:pic>
          <p:nvPicPr>
            <p:cNvPr id="421" name="Picture 420">
              <a:extLst>
                <a:ext uri="{FF2B5EF4-FFF2-40B4-BE49-F238E27FC236}">
                  <a16:creationId xmlns:a16="http://schemas.microsoft.com/office/drawing/2014/main" id="{D17D839C-E567-4EDE-B253-3A2322526175}"/>
                </a:ext>
              </a:extLst>
            </p:cNvPr>
            <p:cNvPicPr>
              <a:picLocks noChangeAspect="1"/>
            </p:cNvPicPr>
            <p:nvPr/>
          </p:nvPicPr>
          <p:blipFill>
            <a:blip r:embed="rId3"/>
            <a:stretch>
              <a:fillRect/>
            </a:stretch>
          </p:blipFill>
          <p:spPr>
            <a:xfrm>
              <a:off x="2585448" y="6252336"/>
              <a:ext cx="637765" cy="485838"/>
            </a:xfrm>
            <a:prstGeom prst="rect">
              <a:avLst/>
            </a:prstGeom>
          </p:spPr>
        </p:pic>
        <p:sp>
          <p:nvSpPr>
            <p:cNvPr id="422" name="TextBox 421">
              <a:extLst>
                <a:ext uri="{FF2B5EF4-FFF2-40B4-BE49-F238E27FC236}">
                  <a16:creationId xmlns:a16="http://schemas.microsoft.com/office/drawing/2014/main" id="{3C29B6A4-64BA-4948-AB5F-1161863DF187}"/>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423" name="Straight Connector 422">
            <a:extLst>
              <a:ext uri="{FF2B5EF4-FFF2-40B4-BE49-F238E27FC236}">
                <a16:creationId xmlns:a16="http://schemas.microsoft.com/office/drawing/2014/main" id="{DFFB294A-9DF4-4725-9287-1FEBC071F778}"/>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424" name="Group 423">
            <a:extLst>
              <a:ext uri="{FF2B5EF4-FFF2-40B4-BE49-F238E27FC236}">
                <a16:creationId xmlns:a16="http://schemas.microsoft.com/office/drawing/2014/main" id="{ABEE9E8D-57B8-43CC-BE9F-45C9BDABCD1A}"/>
              </a:ext>
            </a:extLst>
          </p:cNvPr>
          <p:cNvGrpSpPr/>
          <p:nvPr/>
        </p:nvGrpSpPr>
        <p:grpSpPr>
          <a:xfrm>
            <a:off x="11005041" y="2057310"/>
            <a:ext cx="1087962" cy="643339"/>
            <a:chOff x="2361586" y="6252336"/>
            <a:chExt cx="1087962" cy="643339"/>
          </a:xfrm>
        </p:grpSpPr>
        <p:pic>
          <p:nvPicPr>
            <p:cNvPr id="425" name="Picture 424">
              <a:extLst>
                <a:ext uri="{FF2B5EF4-FFF2-40B4-BE49-F238E27FC236}">
                  <a16:creationId xmlns:a16="http://schemas.microsoft.com/office/drawing/2014/main" id="{4AEC1BA2-67A5-463A-BA29-E1294C1E40A9}"/>
                </a:ext>
              </a:extLst>
            </p:cNvPr>
            <p:cNvPicPr>
              <a:picLocks noChangeAspect="1"/>
            </p:cNvPicPr>
            <p:nvPr/>
          </p:nvPicPr>
          <p:blipFill>
            <a:blip r:embed="rId3"/>
            <a:stretch>
              <a:fillRect/>
            </a:stretch>
          </p:blipFill>
          <p:spPr>
            <a:xfrm>
              <a:off x="2585448" y="6252336"/>
              <a:ext cx="637765" cy="485838"/>
            </a:xfrm>
            <a:prstGeom prst="rect">
              <a:avLst/>
            </a:prstGeom>
          </p:spPr>
        </p:pic>
        <p:sp>
          <p:nvSpPr>
            <p:cNvPr id="426" name="TextBox 425">
              <a:extLst>
                <a:ext uri="{FF2B5EF4-FFF2-40B4-BE49-F238E27FC236}">
                  <a16:creationId xmlns:a16="http://schemas.microsoft.com/office/drawing/2014/main" id="{F9C60F6A-C316-4D3C-869A-C4094F81EBBD}"/>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427" name="Picture 426">
            <a:extLst>
              <a:ext uri="{FF2B5EF4-FFF2-40B4-BE49-F238E27FC236}">
                <a16:creationId xmlns:a16="http://schemas.microsoft.com/office/drawing/2014/main" id="{1BA2215C-62DD-463C-95DA-0A03FA1E6A54}"/>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428" name="Straight Connector 427">
            <a:extLst>
              <a:ext uri="{FF2B5EF4-FFF2-40B4-BE49-F238E27FC236}">
                <a16:creationId xmlns:a16="http://schemas.microsoft.com/office/drawing/2014/main" id="{08C3D048-84B5-43A3-B930-F89195A47C1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429" name="Straight Connector 428">
            <a:extLst>
              <a:ext uri="{FF2B5EF4-FFF2-40B4-BE49-F238E27FC236}">
                <a16:creationId xmlns:a16="http://schemas.microsoft.com/office/drawing/2014/main" id="{23C160CF-0B11-4D2E-A200-1E8FFF2A0575}"/>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430" name="Group 429">
            <a:extLst>
              <a:ext uri="{FF2B5EF4-FFF2-40B4-BE49-F238E27FC236}">
                <a16:creationId xmlns:a16="http://schemas.microsoft.com/office/drawing/2014/main" id="{4254878B-F9B8-4E78-BAA9-9CBF41FD9147}"/>
              </a:ext>
            </a:extLst>
          </p:cNvPr>
          <p:cNvGrpSpPr/>
          <p:nvPr/>
        </p:nvGrpSpPr>
        <p:grpSpPr>
          <a:xfrm>
            <a:off x="11181052" y="2954992"/>
            <a:ext cx="721037" cy="444217"/>
            <a:chOff x="3240661" y="1005909"/>
            <a:chExt cx="540854" cy="333210"/>
          </a:xfrm>
        </p:grpSpPr>
        <p:grpSp>
          <p:nvGrpSpPr>
            <p:cNvPr id="431" name="Group 430">
              <a:extLst>
                <a:ext uri="{FF2B5EF4-FFF2-40B4-BE49-F238E27FC236}">
                  <a16:creationId xmlns:a16="http://schemas.microsoft.com/office/drawing/2014/main" id="{A78FEEF8-69D1-4CBE-84D7-9B0209E83D8C}"/>
                </a:ext>
              </a:extLst>
            </p:cNvPr>
            <p:cNvGrpSpPr/>
            <p:nvPr/>
          </p:nvGrpSpPr>
          <p:grpSpPr>
            <a:xfrm>
              <a:off x="3240661" y="1005909"/>
              <a:ext cx="540854" cy="333210"/>
              <a:chOff x="1926169" y="1632181"/>
              <a:chExt cx="540854" cy="333210"/>
            </a:xfrm>
          </p:grpSpPr>
          <p:sp>
            <p:nvSpPr>
              <p:cNvPr id="433" name="Rectangle 432">
                <a:extLst>
                  <a:ext uri="{FF2B5EF4-FFF2-40B4-BE49-F238E27FC236}">
                    <a16:creationId xmlns:a16="http://schemas.microsoft.com/office/drawing/2014/main" id="{C1FD5993-B045-40C7-9F30-5ADBFC1F0FE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4" name="Rectangle 433">
                <a:extLst>
                  <a:ext uri="{FF2B5EF4-FFF2-40B4-BE49-F238E27FC236}">
                    <a16:creationId xmlns:a16="http://schemas.microsoft.com/office/drawing/2014/main" id="{0A296B00-F5C2-4CD0-B9A4-2F78216E4C8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35" name="Group 434">
                <a:extLst>
                  <a:ext uri="{FF2B5EF4-FFF2-40B4-BE49-F238E27FC236}">
                    <a16:creationId xmlns:a16="http://schemas.microsoft.com/office/drawing/2014/main" id="{795CFD2D-6785-48D3-AB8C-3ADD3EABE2B6}"/>
                  </a:ext>
                </a:extLst>
              </p:cNvPr>
              <p:cNvGrpSpPr/>
              <p:nvPr/>
            </p:nvGrpSpPr>
            <p:grpSpPr>
              <a:xfrm>
                <a:off x="1989961" y="1665409"/>
                <a:ext cx="413499" cy="266755"/>
                <a:chOff x="1371600" y="2038342"/>
                <a:chExt cx="609600" cy="393263"/>
              </a:xfrm>
            </p:grpSpPr>
            <p:cxnSp>
              <p:nvCxnSpPr>
                <p:cNvPr id="439" name="Straight Connector 438">
                  <a:extLst>
                    <a:ext uri="{FF2B5EF4-FFF2-40B4-BE49-F238E27FC236}">
                      <a16:creationId xmlns:a16="http://schemas.microsoft.com/office/drawing/2014/main" id="{6B830506-3D99-45DF-AAEB-AD9A9CAAF0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F41EBAA4-1D37-4BC7-A5EE-F9573E35D32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10818D00-78BB-49F1-B92F-A90981E28D9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EB56D667-2FA4-49F1-B264-8E53BA3569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3E31B461-32AA-49F8-94FE-A4D83832D4A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4" name="Straight Connector 443">
                  <a:extLst>
                    <a:ext uri="{FF2B5EF4-FFF2-40B4-BE49-F238E27FC236}">
                      <a16:creationId xmlns:a16="http://schemas.microsoft.com/office/drawing/2014/main" id="{91D9ECFE-2753-4E53-8A56-E0B13B18903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5" name="Straight Connector 444">
                  <a:extLst>
                    <a:ext uri="{FF2B5EF4-FFF2-40B4-BE49-F238E27FC236}">
                      <a16:creationId xmlns:a16="http://schemas.microsoft.com/office/drawing/2014/main" id="{FEED4E11-B4EC-4DC8-8241-A50E37F9430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6" name="Straight Connector 445">
                  <a:extLst>
                    <a:ext uri="{FF2B5EF4-FFF2-40B4-BE49-F238E27FC236}">
                      <a16:creationId xmlns:a16="http://schemas.microsoft.com/office/drawing/2014/main" id="{81381464-D002-452F-91CF-14E41E45DF6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7" name="Straight Connector 446">
                  <a:extLst>
                    <a:ext uri="{FF2B5EF4-FFF2-40B4-BE49-F238E27FC236}">
                      <a16:creationId xmlns:a16="http://schemas.microsoft.com/office/drawing/2014/main" id="{A3CC952C-F2F0-4B32-8BBD-EA16EA992B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6" name="Rectangle 435">
                <a:extLst>
                  <a:ext uri="{FF2B5EF4-FFF2-40B4-BE49-F238E27FC236}">
                    <a16:creationId xmlns:a16="http://schemas.microsoft.com/office/drawing/2014/main" id="{907BA98A-69F2-441D-959F-31A1B016AEC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7" name="Rectangle 436">
                <a:extLst>
                  <a:ext uri="{FF2B5EF4-FFF2-40B4-BE49-F238E27FC236}">
                    <a16:creationId xmlns:a16="http://schemas.microsoft.com/office/drawing/2014/main" id="{07412635-C8AE-4AC6-B675-B95071377DA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8" name="Rectangle 437">
                <a:extLst>
                  <a:ext uri="{FF2B5EF4-FFF2-40B4-BE49-F238E27FC236}">
                    <a16:creationId xmlns:a16="http://schemas.microsoft.com/office/drawing/2014/main" id="{DA01B720-9DC1-44DF-847C-3BFF1B3C617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32" name="Rectangle 431">
              <a:extLst>
                <a:ext uri="{FF2B5EF4-FFF2-40B4-BE49-F238E27FC236}">
                  <a16:creationId xmlns:a16="http://schemas.microsoft.com/office/drawing/2014/main" id="{DD1C9634-D705-4EA0-AA31-BB7AE4989B9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448" name="TextBox 447">
            <a:extLst>
              <a:ext uri="{FF2B5EF4-FFF2-40B4-BE49-F238E27FC236}">
                <a16:creationId xmlns:a16="http://schemas.microsoft.com/office/drawing/2014/main" id="{9E00BB31-9D71-4347-B2F9-A986A594AA31}"/>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326" name="Group 325">
            <a:extLst>
              <a:ext uri="{FF2B5EF4-FFF2-40B4-BE49-F238E27FC236}">
                <a16:creationId xmlns:a16="http://schemas.microsoft.com/office/drawing/2014/main" id="{C45ED5DB-E7AF-4986-9EF1-A91BE8C381B0}"/>
              </a:ext>
            </a:extLst>
          </p:cNvPr>
          <p:cNvGrpSpPr/>
          <p:nvPr/>
        </p:nvGrpSpPr>
        <p:grpSpPr>
          <a:xfrm>
            <a:off x="11205894" y="4599778"/>
            <a:ext cx="721037" cy="444217"/>
            <a:chOff x="3240661" y="1005909"/>
            <a:chExt cx="540854" cy="333210"/>
          </a:xfrm>
        </p:grpSpPr>
        <p:grpSp>
          <p:nvGrpSpPr>
            <p:cNvPr id="327" name="Group 326">
              <a:extLst>
                <a:ext uri="{FF2B5EF4-FFF2-40B4-BE49-F238E27FC236}">
                  <a16:creationId xmlns:a16="http://schemas.microsoft.com/office/drawing/2014/main" id="{FFD7B37F-9B85-44A4-A287-5BC1504A7285}"/>
                </a:ext>
              </a:extLst>
            </p:cNvPr>
            <p:cNvGrpSpPr/>
            <p:nvPr/>
          </p:nvGrpSpPr>
          <p:grpSpPr>
            <a:xfrm>
              <a:off x="3240661" y="1005909"/>
              <a:ext cx="540854" cy="333210"/>
              <a:chOff x="1926169" y="1632181"/>
              <a:chExt cx="540854" cy="333210"/>
            </a:xfrm>
          </p:grpSpPr>
          <p:sp>
            <p:nvSpPr>
              <p:cNvPr id="329" name="Rectangle 328">
                <a:extLst>
                  <a:ext uri="{FF2B5EF4-FFF2-40B4-BE49-F238E27FC236}">
                    <a16:creationId xmlns:a16="http://schemas.microsoft.com/office/drawing/2014/main" id="{B220C873-76A8-4417-A544-3EFB0719E1D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0B3342B6-0D82-4204-B4BA-32DF9118010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31" name="Group 330">
                <a:extLst>
                  <a:ext uri="{FF2B5EF4-FFF2-40B4-BE49-F238E27FC236}">
                    <a16:creationId xmlns:a16="http://schemas.microsoft.com/office/drawing/2014/main" id="{E0B5F88E-F4F7-4A68-9A2C-00A6BD425797}"/>
                  </a:ext>
                </a:extLst>
              </p:cNvPr>
              <p:cNvGrpSpPr/>
              <p:nvPr/>
            </p:nvGrpSpPr>
            <p:grpSpPr>
              <a:xfrm>
                <a:off x="1989961" y="1665409"/>
                <a:ext cx="413499" cy="266755"/>
                <a:chOff x="1371600" y="2038342"/>
                <a:chExt cx="609600" cy="393263"/>
              </a:xfrm>
            </p:grpSpPr>
            <p:cxnSp>
              <p:nvCxnSpPr>
                <p:cNvPr id="335" name="Straight Connector 334">
                  <a:extLst>
                    <a:ext uri="{FF2B5EF4-FFF2-40B4-BE49-F238E27FC236}">
                      <a16:creationId xmlns:a16="http://schemas.microsoft.com/office/drawing/2014/main" id="{A066E7E2-D39E-4C5A-B233-E45173A386E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34D68F9D-C34F-46AE-A6D7-F93110B8E1E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C236D70F-D43E-48CC-8C1A-74646B62CC4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7E74E5F5-D9F0-481C-9E2D-CB3F83468C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AD72B6A3-3CC5-4C2D-9B61-E32440C99D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0" name="Straight Connector 339">
                  <a:extLst>
                    <a:ext uri="{FF2B5EF4-FFF2-40B4-BE49-F238E27FC236}">
                      <a16:creationId xmlns:a16="http://schemas.microsoft.com/office/drawing/2014/main" id="{424EB055-DD73-4757-B350-592E7B9CE2C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 name="Straight Connector 340">
                  <a:extLst>
                    <a:ext uri="{FF2B5EF4-FFF2-40B4-BE49-F238E27FC236}">
                      <a16:creationId xmlns:a16="http://schemas.microsoft.com/office/drawing/2014/main" id="{3F445E3A-7B6E-4D64-992B-ED4933498DA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2" name="Straight Connector 341">
                  <a:extLst>
                    <a:ext uri="{FF2B5EF4-FFF2-40B4-BE49-F238E27FC236}">
                      <a16:creationId xmlns:a16="http://schemas.microsoft.com/office/drawing/2014/main" id="{31D9710A-D20C-45F3-84EC-875AC07D3FA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 name="Straight Connector 342">
                  <a:extLst>
                    <a:ext uri="{FF2B5EF4-FFF2-40B4-BE49-F238E27FC236}">
                      <a16:creationId xmlns:a16="http://schemas.microsoft.com/office/drawing/2014/main" id="{1D88AE4C-BF3D-44ED-9D07-4FFCC822B5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 name="Rectangle 331">
                <a:extLst>
                  <a:ext uri="{FF2B5EF4-FFF2-40B4-BE49-F238E27FC236}">
                    <a16:creationId xmlns:a16="http://schemas.microsoft.com/office/drawing/2014/main" id="{0157FF15-2348-43E1-90F5-9A9BBD5B31C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3" name="Rectangle 332">
                <a:extLst>
                  <a:ext uri="{FF2B5EF4-FFF2-40B4-BE49-F238E27FC236}">
                    <a16:creationId xmlns:a16="http://schemas.microsoft.com/office/drawing/2014/main" id="{2317853C-07A4-422E-974C-7A961B692F8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4" name="Rectangle 333">
                <a:extLst>
                  <a:ext uri="{FF2B5EF4-FFF2-40B4-BE49-F238E27FC236}">
                    <a16:creationId xmlns:a16="http://schemas.microsoft.com/office/drawing/2014/main" id="{D092F715-475F-4F97-AA1A-5F398F91ED4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8" name="Rectangle 327">
              <a:extLst>
                <a:ext uri="{FF2B5EF4-FFF2-40B4-BE49-F238E27FC236}">
                  <a16:creationId xmlns:a16="http://schemas.microsoft.com/office/drawing/2014/main" id="{B0D3D717-772C-4D3D-9736-5EEE5E10F7A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grpSp>
        <p:nvGrpSpPr>
          <p:cNvPr id="344" name="Group 343">
            <a:extLst>
              <a:ext uri="{FF2B5EF4-FFF2-40B4-BE49-F238E27FC236}">
                <a16:creationId xmlns:a16="http://schemas.microsoft.com/office/drawing/2014/main" id="{5D084E6C-B289-460A-9686-D689B243E488}"/>
              </a:ext>
            </a:extLst>
          </p:cNvPr>
          <p:cNvGrpSpPr/>
          <p:nvPr/>
        </p:nvGrpSpPr>
        <p:grpSpPr>
          <a:xfrm>
            <a:off x="11204125" y="4166043"/>
            <a:ext cx="721037" cy="444217"/>
            <a:chOff x="3240661" y="1005909"/>
            <a:chExt cx="540854" cy="333210"/>
          </a:xfrm>
        </p:grpSpPr>
        <p:grpSp>
          <p:nvGrpSpPr>
            <p:cNvPr id="345" name="Group 344">
              <a:extLst>
                <a:ext uri="{FF2B5EF4-FFF2-40B4-BE49-F238E27FC236}">
                  <a16:creationId xmlns:a16="http://schemas.microsoft.com/office/drawing/2014/main" id="{D5F16F22-CDBC-476A-91F9-7DAEE4E88F55}"/>
                </a:ext>
              </a:extLst>
            </p:cNvPr>
            <p:cNvGrpSpPr/>
            <p:nvPr/>
          </p:nvGrpSpPr>
          <p:grpSpPr>
            <a:xfrm>
              <a:off x="3240661" y="1005909"/>
              <a:ext cx="540854" cy="333210"/>
              <a:chOff x="1926169" y="1632181"/>
              <a:chExt cx="540854" cy="333210"/>
            </a:xfrm>
          </p:grpSpPr>
          <p:sp>
            <p:nvSpPr>
              <p:cNvPr id="353" name="Rectangle 352">
                <a:extLst>
                  <a:ext uri="{FF2B5EF4-FFF2-40B4-BE49-F238E27FC236}">
                    <a16:creationId xmlns:a16="http://schemas.microsoft.com/office/drawing/2014/main" id="{F97E0F82-27B8-4E02-AB25-6DF8C2C5095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64" name="Rectangle 363">
                <a:extLst>
                  <a:ext uri="{FF2B5EF4-FFF2-40B4-BE49-F238E27FC236}">
                    <a16:creationId xmlns:a16="http://schemas.microsoft.com/office/drawing/2014/main" id="{114C1A92-9204-498B-A999-D8668A2A08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67" name="Group 366">
                <a:extLst>
                  <a:ext uri="{FF2B5EF4-FFF2-40B4-BE49-F238E27FC236}">
                    <a16:creationId xmlns:a16="http://schemas.microsoft.com/office/drawing/2014/main" id="{FBC89C7A-C6E3-45D4-A63A-85BCAD49498C}"/>
                  </a:ext>
                </a:extLst>
              </p:cNvPr>
              <p:cNvGrpSpPr/>
              <p:nvPr/>
            </p:nvGrpSpPr>
            <p:grpSpPr>
              <a:xfrm>
                <a:off x="1989961" y="1665409"/>
                <a:ext cx="413499" cy="266755"/>
                <a:chOff x="1371600" y="2038342"/>
                <a:chExt cx="609600" cy="393263"/>
              </a:xfrm>
            </p:grpSpPr>
            <p:cxnSp>
              <p:nvCxnSpPr>
                <p:cNvPr id="371" name="Straight Connector 370">
                  <a:extLst>
                    <a:ext uri="{FF2B5EF4-FFF2-40B4-BE49-F238E27FC236}">
                      <a16:creationId xmlns:a16="http://schemas.microsoft.com/office/drawing/2014/main" id="{8F07D524-E96E-4C32-B53B-379918BC9C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 name="Straight Connector 372">
                  <a:extLst>
                    <a:ext uri="{FF2B5EF4-FFF2-40B4-BE49-F238E27FC236}">
                      <a16:creationId xmlns:a16="http://schemas.microsoft.com/office/drawing/2014/main" id="{1BAC97CD-E6ED-45FF-B6F4-EC6F6B2E4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 name="Straight Connector 377">
                  <a:extLst>
                    <a:ext uri="{FF2B5EF4-FFF2-40B4-BE49-F238E27FC236}">
                      <a16:creationId xmlns:a16="http://schemas.microsoft.com/office/drawing/2014/main" id="{CC9454C7-B665-48D8-B361-642D8A53B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 name="Straight Connector 378">
                  <a:extLst>
                    <a:ext uri="{FF2B5EF4-FFF2-40B4-BE49-F238E27FC236}">
                      <a16:creationId xmlns:a16="http://schemas.microsoft.com/office/drawing/2014/main" id="{714C32E9-62FF-4BC9-A95B-F28D134F6A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0" name="Straight Connector 379">
                  <a:extLst>
                    <a:ext uri="{FF2B5EF4-FFF2-40B4-BE49-F238E27FC236}">
                      <a16:creationId xmlns:a16="http://schemas.microsoft.com/office/drawing/2014/main" id="{B560FD3A-6C82-4BB2-BB46-E52A9F2B73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0D1BD2A-ACC0-438F-946B-F27A43056A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2337C41B-7B7D-4FF3-A287-7A135BE7B73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0D80A051-40D3-4B0B-BD53-8EFB78AF280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542975F4-B56D-439D-A927-D68C5AC45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8" name="Rectangle 367">
                <a:extLst>
                  <a:ext uri="{FF2B5EF4-FFF2-40B4-BE49-F238E27FC236}">
                    <a16:creationId xmlns:a16="http://schemas.microsoft.com/office/drawing/2014/main" id="{9AB3371D-B841-41DA-BE7D-791090FC1A6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69" name="Rectangle 368">
                <a:extLst>
                  <a:ext uri="{FF2B5EF4-FFF2-40B4-BE49-F238E27FC236}">
                    <a16:creationId xmlns:a16="http://schemas.microsoft.com/office/drawing/2014/main" id="{728A6E87-3687-48C6-A89B-9859C914072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70" name="Rectangle 369">
                <a:extLst>
                  <a:ext uri="{FF2B5EF4-FFF2-40B4-BE49-F238E27FC236}">
                    <a16:creationId xmlns:a16="http://schemas.microsoft.com/office/drawing/2014/main" id="{CB97E1AE-2A86-4FC0-A284-4D951867EB0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47" name="Rectangle 346">
              <a:extLst>
                <a:ext uri="{FF2B5EF4-FFF2-40B4-BE49-F238E27FC236}">
                  <a16:creationId xmlns:a16="http://schemas.microsoft.com/office/drawing/2014/main" id="{7569E303-643E-4A31-A8DC-B2440088C0F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test:3</a:t>
              </a:r>
            </a:p>
          </p:txBody>
        </p:sp>
      </p:grpSp>
    </p:spTree>
    <p:extLst>
      <p:ext uri="{BB962C8B-B14F-4D97-AF65-F5344CB8AC3E}">
        <p14:creationId xmlns:p14="http://schemas.microsoft.com/office/powerpoint/2010/main" val="41481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0"/>
                                        </p:tgtEl>
                                        <p:attrNameLst>
                                          <p:attrName>style.visibility</p:attrName>
                                        </p:attrNameLst>
                                      </p:cBhvr>
                                      <p:to>
                                        <p:strVal val="visible"/>
                                      </p:to>
                                    </p:set>
                                    <p:animEffect transition="in" filter="fade">
                                      <p:cBhvr>
                                        <p:cTn id="11" dur="500"/>
                                        <p:tgtEl>
                                          <p:spTgt spid="39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wipe(left)">
                                      <p:cBhvr>
                                        <p:cTn id="15" dur="500"/>
                                        <p:tgtEl>
                                          <p:spTgt spid="30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6"/>
                                        </p:tgtEl>
                                        <p:attrNameLst>
                                          <p:attrName>style.visibility</p:attrName>
                                        </p:attrNameLst>
                                      </p:cBhvr>
                                      <p:to>
                                        <p:strVal val="visible"/>
                                      </p:to>
                                    </p:set>
                                    <p:animEffect transition="in" filter="fade">
                                      <p:cBhvr>
                                        <p:cTn id="19" dur="500"/>
                                        <p:tgtEl>
                                          <p:spTgt spid="39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1"/>
                                        </p:tgtEl>
                                        <p:attrNameLst>
                                          <p:attrName>style.visibility</p:attrName>
                                        </p:attrNameLst>
                                      </p:cBhvr>
                                      <p:to>
                                        <p:strVal val="visible"/>
                                      </p:to>
                                    </p:set>
                                    <p:animEffect transition="in" filter="fade">
                                      <p:cBhvr>
                                        <p:cTn id="24" dur="500"/>
                                        <p:tgtEl>
                                          <p:spTgt spid="391"/>
                                        </p:tgtEl>
                                      </p:cBhvr>
                                    </p:animEffect>
                                  </p:childTnLst>
                                </p:cTn>
                              </p:par>
                              <p:par>
                                <p:cTn id="25" presetID="10" presetClass="exit" presetSubtype="0" fill="hold" grpId="1" nodeType="withEffect">
                                  <p:stCondLst>
                                    <p:cond delay="0"/>
                                  </p:stCondLst>
                                  <p:childTnLst>
                                    <p:animEffect transition="out" filter="fade">
                                      <p:cBhvr>
                                        <p:cTn id="26" dur="500"/>
                                        <p:tgtEl>
                                          <p:spTgt spid="390"/>
                                        </p:tgtEl>
                                      </p:cBhvr>
                                    </p:animEffect>
                                    <p:set>
                                      <p:cBhvr>
                                        <p:cTn id="27" dur="1" fill="hold">
                                          <p:stCondLst>
                                            <p:cond delay="499"/>
                                          </p:stCondLst>
                                        </p:cTn>
                                        <p:tgtEl>
                                          <p:spTgt spid="390"/>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5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3"/>
                                        </p:tgtEl>
                                        <p:attrNameLst>
                                          <p:attrName>style.visibility</p:attrName>
                                        </p:attrNameLst>
                                      </p:cBhvr>
                                      <p:to>
                                        <p:strVal val="visible"/>
                                      </p:to>
                                    </p:set>
                                    <p:animEffect transition="in" filter="fade">
                                      <p:cBhvr>
                                        <p:cTn id="34" dur="500"/>
                                        <p:tgtEl>
                                          <p:spTgt spid="38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82"/>
                                        </p:tgtEl>
                                        <p:attrNameLst>
                                          <p:attrName>style.visibility</p:attrName>
                                        </p:attrNameLst>
                                      </p:cBhvr>
                                      <p:to>
                                        <p:strVal val="visible"/>
                                      </p:to>
                                    </p:set>
                                    <p:animEffect transition="in" filter="fade">
                                      <p:cBhvr>
                                        <p:cTn id="38" dur="500"/>
                                        <p:tgtEl>
                                          <p:spTgt spid="382"/>
                                        </p:tgtEl>
                                      </p:cBhvr>
                                    </p:animEffect>
                                  </p:childTnLst>
                                </p:cTn>
                              </p:par>
                              <p:par>
                                <p:cTn id="39" presetID="42" presetClass="path" presetSubtype="0" accel="50000" decel="50000" fill="hold" nodeType="withEffect">
                                  <p:stCondLst>
                                    <p:cond delay="0"/>
                                  </p:stCondLst>
                                  <p:childTnLst>
                                    <p:animMotion origin="layout" path="M -6.25E-7 4.81481E-6 L 0.10078 -0.07176 " pathEditMode="relative" rAng="0" ptsTypes="AA">
                                      <p:cBhvr>
                                        <p:cTn id="40" dur="2000" fill="hold"/>
                                        <p:tgtEl>
                                          <p:spTgt spid="382"/>
                                        </p:tgtEl>
                                        <p:attrNameLst>
                                          <p:attrName>ppt_x</p:attrName>
                                          <p:attrName>ppt_y</p:attrName>
                                        </p:attrNameLst>
                                      </p:cBhvr>
                                      <p:rCtr x="5039" y="-3588"/>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3"/>
                                        </p:tgtEl>
                                        <p:attrNameLst>
                                          <p:attrName>style.visibility</p:attrName>
                                        </p:attrNameLst>
                                      </p:cBhvr>
                                      <p:to>
                                        <p:strVal val="visible"/>
                                      </p:to>
                                    </p:set>
                                    <p:animEffect transition="in" filter="fade">
                                      <p:cBhvr>
                                        <p:cTn id="45" dur="500"/>
                                        <p:tgtEl>
                                          <p:spTgt spid="39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97"/>
                                        </p:tgtEl>
                                        <p:attrNameLst>
                                          <p:attrName>style.visibility</p:attrName>
                                        </p:attrNameLst>
                                      </p:cBhvr>
                                      <p:to>
                                        <p:strVal val="visible"/>
                                      </p:to>
                                    </p:set>
                                    <p:animEffect transition="in" filter="fade">
                                      <p:cBhvr>
                                        <p:cTn id="49" dur="500"/>
                                        <p:tgtEl>
                                          <p:spTgt spid="397"/>
                                        </p:tgtEl>
                                      </p:cBhvr>
                                    </p:animEffect>
                                  </p:childTnLst>
                                </p:cTn>
                              </p:par>
                              <p:par>
                                <p:cTn id="50" presetID="42" presetClass="path" presetSubtype="0" accel="50000" decel="50000" fill="hold" grpId="1" nodeType="withEffect">
                                  <p:stCondLst>
                                    <p:cond delay="0"/>
                                  </p:stCondLst>
                                  <p:childTnLst>
                                    <p:animMotion origin="layout" path="M 2.08333E-6 4.81481E-6 L -0.1418 0.13472 " pathEditMode="relative" rAng="0" ptsTypes="AA">
                                      <p:cBhvr>
                                        <p:cTn id="51" dur="2000" fill="hold"/>
                                        <p:tgtEl>
                                          <p:spTgt spid="397"/>
                                        </p:tgtEl>
                                        <p:attrNameLst>
                                          <p:attrName>ppt_x</p:attrName>
                                          <p:attrName>ppt_y</p:attrName>
                                        </p:attrNameLst>
                                      </p:cBhvr>
                                      <p:rCtr x="-7096" y="6736"/>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03"/>
                                        </p:tgtEl>
                                        <p:attrNameLst>
                                          <p:attrName>style.visibility</p:attrName>
                                        </p:attrNameLst>
                                      </p:cBhvr>
                                      <p:to>
                                        <p:strVal val="visible"/>
                                      </p:to>
                                    </p:set>
                                    <p:animEffect transition="in" filter="wipe(left)">
                                      <p:cBhvr>
                                        <p:cTn id="56" dur="500"/>
                                        <p:tgtEl>
                                          <p:spTgt spid="303"/>
                                        </p:tgtEl>
                                      </p:cBhvr>
                                    </p:animEffect>
                                  </p:childTnLst>
                                </p:cTn>
                              </p:par>
                              <p:par>
                                <p:cTn id="57" presetID="22" presetClass="entr" presetSubtype="8" fill="hold" nodeType="withEffect">
                                  <p:stCondLst>
                                    <p:cond delay="0"/>
                                  </p:stCondLst>
                                  <p:childTnLst>
                                    <p:set>
                                      <p:cBhvr>
                                        <p:cTn id="58" dur="1" fill="hold">
                                          <p:stCondLst>
                                            <p:cond delay="0"/>
                                          </p:stCondLst>
                                        </p:cTn>
                                        <p:tgtEl>
                                          <p:spTgt spid="309"/>
                                        </p:tgtEl>
                                        <p:attrNameLst>
                                          <p:attrName>style.visibility</p:attrName>
                                        </p:attrNameLst>
                                      </p:cBhvr>
                                      <p:to>
                                        <p:strVal val="visible"/>
                                      </p:to>
                                    </p:set>
                                    <p:animEffect transition="in" filter="wipe(left)">
                                      <p:cBhvr>
                                        <p:cTn id="59" dur="500"/>
                                        <p:tgtEl>
                                          <p:spTgt spid="309"/>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7"/>
                                        </p:tgtEl>
                                        <p:attrNameLst>
                                          <p:attrName>style.visibility</p:attrName>
                                        </p:attrNameLst>
                                      </p:cBhvr>
                                      <p:to>
                                        <p:strVal val="visible"/>
                                      </p:to>
                                    </p:set>
                                    <p:animEffect transition="in" filter="fade">
                                      <p:cBhvr>
                                        <p:cTn id="63" dur="500"/>
                                        <p:tgtEl>
                                          <p:spTgt spid="307"/>
                                        </p:tgtEl>
                                      </p:cBhvr>
                                    </p:animEffect>
                                  </p:childTnLst>
                                </p:cTn>
                              </p:par>
                              <p:par>
                                <p:cTn id="64" presetID="10" presetClass="entr" presetSubtype="0" fill="hold" nodeType="withEffect">
                                  <p:stCondLst>
                                    <p:cond delay="0"/>
                                  </p:stCondLst>
                                  <p:childTnLst>
                                    <p:set>
                                      <p:cBhvr>
                                        <p:cTn id="65" dur="1" fill="hold">
                                          <p:stCondLst>
                                            <p:cond delay="0"/>
                                          </p:stCondLst>
                                        </p:cTn>
                                        <p:tgtEl>
                                          <p:spTgt spid="314"/>
                                        </p:tgtEl>
                                        <p:attrNameLst>
                                          <p:attrName>style.visibility</p:attrName>
                                        </p:attrNameLst>
                                      </p:cBhvr>
                                      <p:to>
                                        <p:strVal val="visible"/>
                                      </p:to>
                                    </p:set>
                                    <p:animEffect transition="in" filter="fade">
                                      <p:cBhvr>
                                        <p:cTn id="66" dur="500"/>
                                        <p:tgtEl>
                                          <p:spTgt spid="31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06"/>
                                        </p:tgtEl>
                                        <p:attrNameLst>
                                          <p:attrName>style.visibility</p:attrName>
                                        </p:attrNameLst>
                                      </p:cBhvr>
                                      <p:to>
                                        <p:strVal val="visible"/>
                                      </p:to>
                                    </p:set>
                                    <p:animEffect transition="in" filter="fade">
                                      <p:cBhvr>
                                        <p:cTn id="70" dur="500"/>
                                        <p:tgtEl>
                                          <p:spTgt spid="306"/>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315"/>
                                        </p:tgtEl>
                                        <p:attrNameLst>
                                          <p:attrName>style.visibility</p:attrName>
                                        </p:attrNameLst>
                                      </p:cBhvr>
                                      <p:to>
                                        <p:strVal val="visible"/>
                                      </p:to>
                                    </p:set>
                                    <p:animEffect transition="in" filter="fade">
                                      <p:cBhvr>
                                        <p:cTn id="74" dur="500"/>
                                        <p:tgtEl>
                                          <p:spTgt spid="3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15"/>
                                        </p:tgtEl>
                                      </p:cBhvr>
                                    </p:animEffect>
                                    <p:set>
                                      <p:cBhvr>
                                        <p:cTn id="79" dur="1" fill="hold">
                                          <p:stCondLst>
                                            <p:cond delay="499"/>
                                          </p:stCondLst>
                                        </p:cTn>
                                        <p:tgtEl>
                                          <p:spTgt spid="315"/>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25"/>
                                        </p:tgtEl>
                                        <p:attrNameLst>
                                          <p:attrName>style.visibility</p:attrName>
                                        </p:attrNameLst>
                                      </p:cBhvr>
                                      <p:to>
                                        <p:strVal val="visible"/>
                                      </p:to>
                                    </p:set>
                                    <p:animEffect transition="in" filter="fade">
                                      <p:cBhvr>
                                        <p:cTn id="83" dur="500"/>
                                        <p:tgtEl>
                                          <p:spTgt spid="325"/>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395"/>
                                        </p:tgtEl>
                                        <p:attrNameLst>
                                          <p:attrName>style.visibility</p:attrName>
                                        </p:attrNameLst>
                                      </p:cBhvr>
                                      <p:to>
                                        <p:strVal val="visible"/>
                                      </p:to>
                                    </p:set>
                                    <p:animEffect transition="in" filter="wipe(left)">
                                      <p:cBhvr>
                                        <p:cTn id="87" dur="500"/>
                                        <p:tgtEl>
                                          <p:spTgt spid="395"/>
                                        </p:tgtEl>
                                      </p:cBhvr>
                                    </p:animEffect>
                                  </p:childTnLst>
                                </p:cTn>
                              </p:par>
                            </p:childTnLst>
                          </p:cTn>
                        </p:par>
                        <p:par>
                          <p:cTn id="88" fill="hold">
                            <p:stCondLst>
                              <p:cond delay="1500"/>
                            </p:stCondLst>
                            <p:childTnLst>
                              <p:par>
                                <p:cTn id="89" presetID="10" presetClass="exit" presetSubtype="0" fill="hold" nodeType="afterEffect">
                                  <p:stCondLst>
                                    <p:cond delay="0"/>
                                  </p:stCondLst>
                                  <p:childTnLst>
                                    <p:animEffect transition="out" filter="fade">
                                      <p:cBhvr>
                                        <p:cTn id="90" dur="500"/>
                                        <p:tgtEl>
                                          <p:spTgt spid="214"/>
                                        </p:tgtEl>
                                      </p:cBhvr>
                                    </p:animEffect>
                                    <p:set>
                                      <p:cBhvr>
                                        <p:cTn id="91" dur="1" fill="hold">
                                          <p:stCondLst>
                                            <p:cond delay="499"/>
                                          </p:stCondLst>
                                        </p:cTn>
                                        <p:tgtEl>
                                          <p:spTgt spid="21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13"/>
                                        </p:tgtEl>
                                        <p:attrNameLst>
                                          <p:attrName>style.visibility</p:attrName>
                                        </p:attrNameLst>
                                      </p:cBhvr>
                                      <p:to>
                                        <p:strVal val="visible"/>
                                      </p:to>
                                    </p:set>
                                    <p:animEffect transition="in" filter="wipe(left)">
                                      <p:cBhvr>
                                        <p:cTn id="96" dur="500"/>
                                        <p:tgtEl>
                                          <p:spTgt spid="313"/>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316"/>
                                        </p:tgtEl>
                                        <p:attrNameLst>
                                          <p:attrName>style.visibility</p:attrName>
                                        </p:attrNameLst>
                                      </p:cBhvr>
                                      <p:to>
                                        <p:strVal val="visible"/>
                                      </p:to>
                                    </p:set>
                                    <p:animEffect transition="in" filter="fade">
                                      <p:cBhvr>
                                        <p:cTn id="100" dur="500"/>
                                        <p:tgtEl>
                                          <p:spTgt spid="316"/>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317"/>
                                        </p:tgtEl>
                                        <p:attrNameLst>
                                          <p:attrName>style.visibility</p:attrName>
                                        </p:attrNameLst>
                                      </p:cBhvr>
                                      <p:to>
                                        <p:strVal val="visible"/>
                                      </p:to>
                                    </p:set>
                                    <p:animEffect transition="in" filter="wipe(left)">
                                      <p:cBhvr>
                                        <p:cTn id="104" dur="500"/>
                                        <p:tgtEl>
                                          <p:spTgt spid="317"/>
                                        </p:tgtEl>
                                      </p:cBhvr>
                                    </p:animEffect>
                                  </p:childTnLst>
                                </p:cTn>
                              </p:par>
                            </p:childTnLst>
                          </p:cTn>
                        </p:par>
                        <p:par>
                          <p:cTn id="105" fill="hold">
                            <p:stCondLst>
                              <p:cond delay="1500"/>
                            </p:stCondLst>
                            <p:childTnLst>
                              <p:par>
                                <p:cTn id="106" presetID="10" presetClass="entr" presetSubtype="0" fill="hold" grpId="1" nodeType="after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42" presetClass="path" presetSubtype="0" accel="50000" decel="50000" fill="hold" grpId="0" nodeType="withEffect">
                                  <p:stCondLst>
                                    <p:cond delay="0"/>
                                  </p:stCondLst>
                                  <p:childTnLst>
                                    <p:animMotion origin="layout" path="M 1.875E-6 4.81481E-6 L 0.38711 0.00046 " pathEditMode="relative" rAng="0" ptsTypes="AA">
                                      <p:cBhvr>
                                        <p:cTn id="110" dur="2000" fill="hold"/>
                                        <p:tgtEl>
                                          <p:spTgt spid="324"/>
                                        </p:tgtEl>
                                        <p:attrNameLst>
                                          <p:attrName>ppt_x</p:attrName>
                                          <p:attrName>ppt_y</p:attrName>
                                        </p:attrNameLst>
                                      </p:cBhvr>
                                      <p:rCtr x="19349" y="23"/>
                                    </p:animMotion>
                                  </p:childTnLst>
                                </p:cTn>
                              </p:par>
                              <p:par>
                                <p:cTn id="111" presetID="10" presetClass="entr" presetSubtype="0" fill="hold" nodeType="withEffect">
                                  <p:stCondLst>
                                    <p:cond delay="1500"/>
                                  </p:stCondLst>
                                  <p:childTnLst>
                                    <p:set>
                                      <p:cBhvr>
                                        <p:cTn id="112" dur="1" fill="hold">
                                          <p:stCondLst>
                                            <p:cond delay="0"/>
                                          </p:stCondLst>
                                        </p:cTn>
                                        <p:tgtEl>
                                          <p:spTgt spid="344"/>
                                        </p:tgtEl>
                                        <p:attrNameLst>
                                          <p:attrName>style.visibility</p:attrName>
                                        </p:attrNameLst>
                                      </p:cBhvr>
                                      <p:to>
                                        <p:strVal val="visible"/>
                                      </p:to>
                                    </p:set>
                                    <p:animEffect transition="in" filter="fade">
                                      <p:cBhvr>
                                        <p:cTn id="113" dur="500"/>
                                        <p:tgtEl>
                                          <p:spTgt spid="344"/>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323"/>
                                        </p:tgtEl>
                                        <p:attrNameLst>
                                          <p:attrName>style.visibility</p:attrName>
                                        </p:attrNameLst>
                                      </p:cBhvr>
                                      <p:to>
                                        <p:strVal val="visible"/>
                                      </p:to>
                                    </p:set>
                                    <p:animEffect transition="in" filter="fade">
                                      <p:cBhvr>
                                        <p:cTn id="116" dur="500"/>
                                        <p:tgtEl>
                                          <p:spTgt spid="323"/>
                                        </p:tgtEl>
                                      </p:cBhvr>
                                    </p:animEffect>
                                  </p:childTnLst>
                                </p:cTn>
                              </p:par>
                              <p:par>
                                <p:cTn id="117" presetID="42" presetClass="path" presetSubtype="0" accel="50000" decel="50000" fill="hold" grpId="0" nodeType="withEffect">
                                  <p:stCondLst>
                                    <p:cond delay="0"/>
                                  </p:stCondLst>
                                  <p:childTnLst>
                                    <p:animMotion origin="layout" path="M 1.875E-6 4.81481E-6 L 0.38698 -0.06459 " pathEditMode="relative" rAng="0" ptsTypes="AA">
                                      <p:cBhvr>
                                        <p:cTn id="118" dur="2000" fill="hold"/>
                                        <p:tgtEl>
                                          <p:spTgt spid="323"/>
                                        </p:tgtEl>
                                        <p:attrNameLst>
                                          <p:attrName>ppt_x</p:attrName>
                                          <p:attrName>ppt_y</p:attrName>
                                        </p:attrNameLst>
                                      </p:cBhvr>
                                      <p:rCtr x="19349" y="-3241"/>
                                    </p:animMotion>
                                  </p:childTnLst>
                                </p:cTn>
                              </p:par>
                              <p:par>
                                <p:cTn id="119" presetID="10" presetClass="entr" presetSubtype="0" fill="hold" nodeType="withEffect">
                                  <p:stCondLst>
                                    <p:cond delay="1500"/>
                                  </p:stCondLst>
                                  <p:childTnLst>
                                    <p:set>
                                      <p:cBhvr>
                                        <p:cTn id="120" dur="1" fill="hold">
                                          <p:stCondLst>
                                            <p:cond delay="0"/>
                                          </p:stCondLst>
                                        </p:cTn>
                                        <p:tgtEl>
                                          <p:spTgt spid="326"/>
                                        </p:tgtEl>
                                        <p:attrNameLst>
                                          <p:attrName>style.visibility</p:attrName>
                                        </p:attrNameLst>
                                      </p:cBhvr>
                                      <p:to>
                                        <p:strVal val="visible"/>
                                      </p:to>
                                    </p:set>
                                    <p:animEffect transition="in" filter="fade">
                                      <p:cBhvr>
                                        <p:cTn id="121" dur="500"/>
                                        <p:tgtEl>
                                          <p:spTgt spid="32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21"/>
                                        </p:tgtEl>
                                        <p:attrNameLst>
                                          <p:attrName>style.visibility</p:attrName>
                                        </p:attrNameLst>
                                      </p:cBhvr>
                                      <p:to>
                                        <p:strVal val="visible"/>
                                      </p:to>
                                    </p:set>
                                    <p:animEffect transition="in" filter="wipe(left)">
                                      <p:cBhvr>
                                        <p:cTn id="126" dur="500"/>
                                        <p:tgtEl>
                                          <p:spTgt spid="321"/>
                                        </p:tgtEl>
                                      </p:cBhvr>
                                    </p:animEffect>
                                  </p:childTnLst>
                                </p:cTn>
                              </p:par>
                            </p:childTnLst>
                          </p:cTn>
                        </p:par>
                        <p:par>
                          <p:cTn id="127" fill="hold">
                            <p:stCondLst>
                              <p:cond delay="500"/>
                            </p:stCondLst>
                            <p:childTnLst>
                              <p:par>
                                <p:cTn id="128" presetID="10" presetClass="exit" presetSubtype="0" fill="hold" nodeType="afterEffect">
                                  <p:stCondLst>
                                    <p:cond delay="0"/>
                                  </p:stCondLst>
                                  <p:childTnLst>
                                    <p:animEffect transition="out" filter="fade">
                                      <p:cBhvr>
                                        <p:cTn id="129" dur="500"/>
                                        <p:tgtEl>
                                          <p:spTgt spid="317"/>
                                        </p:tgtEl>
                                      </p:cBhvr>
                                    </p:animEffect>
                                    <p:set>
                                      <p:cBhvr>
                                        <p:cTn id="130" dur="1" fill="hold">
                                          <p:stCondLst>
                                            <p:cond delay="499"/>
                                          </p:stCondLst>
                                        </p:cTn>
                                        <p:tgtEl>
                                          <p:spTgt spid="31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44"/>
                                        </p:tgtEl>
                                      </p:cBhvr>
                                    </p:animEffect>
                                    <p:set>
                                      <p:cBhvr>
                                        <p:cTn id="133" dur="1" fill="hold">
                                          <p:stCondLst>
                                            <p:cond delay="499"/>
                                          </p:stCondLst>
                                        </p:cTn>
                                        <p:tgtEl>
                                          <p:spTgt spid="344"/>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26"/>
                                        </p:tgtEl>
                                      </p:cBhvr>
                                    </p:animEffect>
                                    <p:set>
                                      <p:cBhvr>
                                        <p:cTn id="136" dur="1" fill="hold">
                                          <p:stCondLst>
                                            <p:cond delay="499"/>
                                          </p:stCondLst>
                                        </p:cTn>
                                        <p:tgtEl>
                                          <p:spTgt spid="326"/>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324"/>
                                        </p:tgtEl>
                                      </p:cBhvr>
                                    </p:animEffect>
                                    <p:set>
                                      <p:cBhvr>
                                        <p:cTn id="139" dur="1" fill="hold">
                                          <p:stCondLst>
                                            <p:cond delay="499"/>
                                          </p:stCondLst>
                                        </p:cTn>
                                        <p:tgtEl>
                                          <p:spTgt spid="324"/>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323"/>
                                        </p:tgtEl>
                                      </p:cBhvr>
                                    </p:animEffect>
                                    <p:set>
                                      <p:cBhvr>
                                        <p:cTn id="142" dur="1" fill="hold">
                                          <p:stCondLst>
                                            <p:cond delay="499"/>
                                          </p:stCondLst>
                                        </p:cTn>
                                        <p:tgtEl>
                                          <p:spTgt spid="323"/>
                                        </p:tgtEl>
                                        <p:attrNameLst>
                                          <p:attrName>style.visibility</p:attrName>
                                        </p:attrNameLst>
                                      </p:cBhvr>
                                      <p:to>
                                        <p:strVal val="hidden"/>
                                      </p:to>
                                    </p:se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304"/>
                                        </p:tgtEl>
                                        <p:attrNameLst>
                                          <p:attrName>style.visibility</p:attrName>
                                        </p:attrNameLst>
                                      </p:cBhvr>
                                      <p:to>
                                        <p:strVal val="visible"/>
                                      </p:to>
                                    </p:set>
                                    <p:animEffect transition="in" filter="wipe(left)">
                                      <p:cBhvr>
                                        <p:cTn id="146" dur="500"/>
                                        <p:tgtEl>
                                          <p:spTgt spid="304"/>
                                        </p:tgtEl>
                                      </p:cBhvr>
                                    </p:animEffect>
                                  </p:childTnLst>
                                </p:cTn>
                              </p:par>
                            </p:childTnLst>
                          </p:cTn>
                        </p:par>
                        <p:par>
                          <p:cTn id="147" fill="hold">
                            <p:stCondLst>
                              <p:cond delay="1500"/>
                            </p:stCondLst>
                            <p:childTnLst>
                              <p:par>
                                <p:cTn id="148" presetID="10" presetClass="entr" presetSubtype="0" fill="hold" grpId="1" nodeType="afterEffect">
                                  <p:stCondLst>
                                    <p:cond delay="0"/>
                                  </p:stCondLst>
                                  <p:childTnLst>
                                    <p:set>
                                      <p:cBhvr>
                                        <p:cTn id="149" dur="1" fill="hold">
                                          <p:stCondLst>
                                            <p:cond delay="0"/>
                                          </p:stCondLst>
                                        </p:cTn>
                                        <p:tgtEl>
                                          <p:spTgt spid="322"/>
                                        </p:tgtEl>
                                        <p:attrNameLst>
                                          <p:attrName>style.visibility</p:attrName>
                                        </p:attrNameLst>
                                      </p:cBhvr>
                                      <p:to>
                                        <p:strVal val="visible"/>
                                      </p:to>
                                    </p:set>
                                    <p:animEffect transition="in" filter="fade">
                                      <p:cBhvr>
                                        <p:cTn id="150" dur="500"/>
                                        <p:tgtEl>
                                          <p:spTgt spid="322"/>
                                        </p:tgtEl>
                                      </p:cBhvr>
                                    </p:animEffect>
                                  </p:childTnLst>
                                </p:cTn>
                              </p:par>
                              <p:par>
                                <p:cTn id="151" presetID="42" presetClass="path" presetSubtype="0" accel="50000" decel="50000" fill="hold" grpId="0" nodeType="withEffect">
                                  <p:stCondLst>
                                    <p:cond delay="0"/>
                                  </p:stCondLst>
                                  <p:childTnLst>
                                    <p:animMotion origin="layout" path="M 1.66667E-6 4.81481E-6 L 0.38515 0.17476 " pathEditMode="relative" rAng="0" ptsTypes="AA">
                                      <p:cBhvr>
                                        <p:cTn id="152" dur="2000" fill="hold"/>
                                        <p:tgtEl>
                                          <p:spTgt spid="322"/>
                                        </p:tgtEl>
                                        <p:attrNameLst>
                                          <p:attrName>ppt_x</p:attrName>
                                          <p:attrName>ppt_y</p:attrName>
                                        </p:attrNameLst>
                                      </p:cBhvr>
                                      <p:rCtr x="19258" y="8727"/>
                                    </p:animMotion>
                                  </p:childTnLst>
                                </p:cTn>
                              </p:par>
                              <p:par>
                                <p:cTn id="153" presetID="10" presetClass="entr" presetSubtype="0" fill="hold" nodeType="withEffect">
                                  <p:stCondLst>
                                    <p:cond delay="1500"/>
                                  </p:stCondLst>
                                  <p:childTnLst>
                                    <p:set>
                                      <p:cBhvr>
                                        <p:cTn id="154" dur="1" fill="hold">
                                          <p:stCondLst>
                                            <p:cond delay="0"/>
                                          </p:stCondLst>
                                        </p:cTn>
                                        <p:tgtEl>
                                          <p:spTgt spid="267"/>
                                        </p:tgtEl>
                                        <p:attrNameLst>
                                          <p:attrName>style.visibility</p:attrName>
                                        </p:attrNameLst>
                                      </p:cBhvr>
                                      <p:to>
                                        <p:strVal val="visible"/>
                                      </p:to>
                                    </p:set>
                                    <p:animEffect transition="in" filter="fade">
                                      <p:cBhvr>
                                        <p:cTn id="155"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88" grpId="0" animBg="1"/>
      <p:bldP spid="306" grpId="0" animBg="1"/>
      <p:bldP spid="307" grpId="0" animBg="1"/>
      <p:bldP spid="310" grpId="0" animBg="1"/>
      <p:bldP spid="316" grpId="0" animBg="1"/>
      <p:bldP spid="390" grpId="0" animBg="1"/>
      <p:bldP spid="390" grpId="1" animBg="1"/>
      <p:bldP spid="391" grpId="0" animBg="1"/>
      <p:bldP spid="393" grpId="0" animBg="1"/>
      <p:bldP spid="396" grpId="0" animBg="1"/>
      <p:bldP spid="397" grpId="0" animBg="1"/>
      <p:bldP spid="39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3"/>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grpSp>
        <p:nvGrpSpPr>
          <p:cNvPr id="398" name="Group 397">
            <a:extLst>
              <a:ext uri="{FF2B5EF4-FFF2-40B4-BE49-F238E27FC236}">
                <a16:creationId xmlns:a16="http://schemas.microsoft.com/office/drawing/2014/main" id="{8E60843E-6FE7-4521-9C0A-86BB9A573213}"/>
              </a:ext>
            </a:extLst>
          </p:cNvPr>
          <p:cNvGrpSpPr/>
          <p:nvPr/>
        </p:nvGrpSpPr>
        <p:grpSpPr>
          <a:xfrm>
            <a:off x="11187669" y="5754149"/>
            <a:ext cx="721037" cy="444217"/>
            <a:chOff x="3240661" y="1005909"/>
            <a:chExt cx="540854" cy="333210"/>
          </a:xfrm>
        </p:grpSpPr>
        <p:grpSp>
          <p:nvGrpSpPr>
            <p:cNvPr id="399" name="Group 398">
              <a:extLst>
                <a:ext uri="{FF2B5EF4-FFF2-40B4-BE49-F238E27FC236}">
                  <a16:creationId xmlns:a16="http://schemas.microsoft.com/office/drawing/2014/main" id="{782661F5-0C8F-4065-9270-86FE78E78B1A}"/>
                </a:ext>
              </a:extLst>
            </p:cNvPr>
            <p:cNvGrpSpPr/>
            <p:nvPr/>
          </p:nvGrpSpPr>
          <p:grpSpPr>
            <a:xfrm>
              <a:off x="3240661" y="1005909"/>
              <a:ext cx="540854" cy="333210"/>
              <a:chOff x="1926169" y="1632181"/>
              <a:chExt cx="540854" cy="333210"/>
            </a:xfrm>
          </p:grpSpPr>
          <p:sp>
            <p:nvSpPr>
              <p:cNvPr id="401" name="Rectangle 400">
                <a:extLst>
                  <a:ext uri="{FF2B5EF4-FFF2-40B4-BE49-F238E27FC236}">
                    <a16:creationId xmlns:a16="http://schemas.microsoft.com/office/drawing/2014/main" id="{300F7835-7B04-43FB-8ABB-4DA3551961B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2" name="Rectangle 401">
                <a:extLst>
                  <a:ext uri="{FF2B5EF4-FFF2-40B4-BE49-F238E27FC236}">
                    <a16:creationId xmlns:a16="http://schemas.microsoft.com/office/drawing/2014/main" id="{C99BD2D5-F54B-4EE3-A1FA-329E22A3B59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03" name="Group 402">
                <a:extLst>
                  <a:ext uri="{FF2B5EF4-FFF2-40B4-BE49-F238E27FC236}">
                    <a16:creationId xmlns:a16="http://schemas.microsoft.com/office/drawing/2014/main" id="{C8EBEDE2-49D0-4A9A-93BB-AECF20FA5E6C}"/>
                  </a:ext>
                </a:extLst>
              </p:cNvPr>
              <p:cNvGrpSpPr/>
              <p:nvPr/>
            </p:nvGrpSpPr>
            <p:grpSpPr>
              <a:xfrm>
                <a:off x="1989961" y="1665409"/>
                <a:ext cx="413499" cy="266755"/>
                <a:chOff x="1371600" y="2038342"/>
                <a:chExt cx="609600" cy="393263"/>
              </a:xfrm>
            </p:grpSpPr>
            <p:cxnSp>
              <p:nvCxnSpPr>
                <p:cNvPr id="407" name="Straight Connector 406">
                  <a:extLst>
                    <a:ext uri="{FF2B5EF4-FFF2-40B4-BE49-F238E27FC236}">
                      <a16:creationId xmlns:a16="http://schemas.microsoft.com/office/drawing/2014/main" id="{6E4DB37D-7423-46A8-AE82-9E1C533036E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 name="Straight Connector 407">
                  <a:extLst>
                    <a:ext uri="{FF2B5EF4-FFF2-40B4-BE49-F238E27FC236}">
                      <a16:creationId xmlns:a16="http://schemas.microsoft.com/office/drawing/2014/main" id="{6253EDD6-01C0-49E4-9336-9B99BF9D616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9" name="Straight Connector 408">
                  <a:extLst>
                    <a:ext uri="{FF2B5EF4-FFF2-40B4-BE49-F238E27FC236}">
                      <a16:creationId xmlns:a16="http://schemas.microsoft.com/office/drawing/2014/main" id="{EFD6CD5C-1651-4029-B771-ABA668603F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 name="Straight Connector 409">
                  <a:extLst>
                    <a:ext uri="{FF2B5EF4-FFF2-40B4-BE49-F238E27FC236}">
                      <a16:creationId xmlns:a16="http://schemas.microsoft.com/office/drawing/2014/main" id="{26B9D774-3408-4FCF-B247-5E8BBBF9A95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 name="Straight Connector 410">
                  <a:extLst>
                    <a:ext uri="{FF2B5EF4-FFF2-40B4-BE49-F238E27FC236}">
                      <a16:creationId xmlns:a16="http://schemas.microsoft.com/office/drawing/2014/main" id="{F181A52B-F711-4E6A-AC23-7DFD96491A0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2" name="Straight Connector 411">
                  <a:extLst>
                    <a:ext uri="{FF2B5EF4-FFF2-40B4-BE49-F238E27FC236}">
                      <a16:creationId xmlns:a16="http://schemas.microsoft.com/office/drawing/2014/main" id="{561C2AB8-7BF3-42EA-AFE2-788D0BD3B65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 name="Straight Connector 412">
                  <a:extLst>
                    <a:ext uri="{FF2B5EF4-FFF2-40B4-BE49-F238E27FC236}">
                      <a16:creationId xmlns:a16="http://schemas.microsoft.com/office/drawing/2014/main" id="{1C26D62C-A512-4041-8573-EB051736795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4" name="Straight Connector 413">
                  <a:extLst>
                    <a:ext uri="{FF2B5EF4-FFF2-40B4-BE49-F238E27FC236}">
                      <a16:creationId xmlns:a16="http://schemas.microsoft.com/office/drawing/2014/main" id="{9844F602-AFA7-4227-9725-6F5449BCF2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 name="Straight Connector 414">
                  <a:extLst>
                    <a:ext uri="{FF2B5EF4-FFF2-40B4-BE49-F238E27FC236}">
                      <a16:creationId xmlns:a16="http://schemas.microsoft.com/office/drawing/2014/main" id="{E812BD8F-6F29-4BEB-A76F-A9F3C8289F9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 name="Rectangle 403">
                <a:extLst>
                  <a:ext uri="{FF2B5EF4-FFF2-40B4-BE49-F238E27FC236}">
                    <a16:creationId xmlns:a16="http://schemas.microsoft.com/office/drawing/2014/main" id="{7B2506EC-9095-449C-8566-8ED37B468EA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5" name="Rectangle 404">
                <a:extLst>
                  <a:ext uri="{FF2B5EF4-FFF2-40B4-BE49-F238E27FC236}">
                    <a16:creationId xmlns:a16="http://schemas.microsoft.com/office/drawing/2014/main" id="{D8CE628E-ED4C-4EEF-8197-3A19BD88DED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6" name="Rectangle 405">
                <a:extLst>
                  <a:ext uri="{FF2B5EF4-FFF2-40B4-BE49-F238E27FC236}">
                    <a16:creationId xmlns:a16="http://schemas.microsoft.com/office/drawing/2014/main" id="{5CDF9A7E-6B99-47D3-9D5C-F7B4153DB19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00" name="Rectangle 399">
              <a:extLst>
                <a:ext uri="{FF2B5EF4-FFF2-40B4-BE49-F238E27FC236}">
                  <a16:creationId xmlns:a16="http://schemas.microsoft.com/office/drawing/2014/main" id="{062D392A-F646-41F9-B368-9D7596008AEC}"/>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88" name="Rectangle 387">
            <a:extLst>
              <a:ext uri="{FF2B5EF4-FFF2-40B4-BE49-F238E27FC236}">
                <a16:creationId xmlns:a16="http://schemas.microsoft.com/office/drawing/2014/main" id="{9D6425F1-0BF2-445A-9316-4C846A09C0C3}"/>
              </a:ext>
            </a:extLst>
          </p:cNvPr>
          <p:cNvSpPr/>
          <p:nvPr/>
        </p:nvSpPr>
        <p:spPr bwMode="auto">
          <a:xfrm>
            <a:off x="4076555"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5"/>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5170815"/>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3778642"/>
            <a:ext cx="360285" cy="360285"/>
          </a:xfrm>
          <a:prstGeom prst="rect">
            <a:avLst/>
          </a:prstGeom>
        </p:spPr>
      </p:pic>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sp>
        <p:nvSpPr>
          <p:cNvPr id="348" name="Rectangle 347">
            <a:extLst>
              <a:ext uri="{FF2B5EF4-FFF2-40B4-BE49-F238E27FC236}">
                <a16:creationId xmlns:a16="http://schemas.microsoft.com/office/drawing/2014/main" id="{76060FE8-AB5E-4A31-882B-C69B270A1EA9}"/>
              </a:ext>
            </a:extLst>
          </p:cNvPr>
          <p:cNvSpPr/>
          <p:nvPr/>
        </p:nvSpPr>
        <p:spPr bwMode="auto">
          <a:xfrm>
            <a:off x="97390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pic>
        <p:nvPicPr>
          <p:cNvPr id="382" name="Picture 381">
            <a:extLst>
              <a:ext uri="{FF2B5EF4-FFF2-40B4-BE49-F238E27FC236}">
                <a16:creationId xmlns:a16="http://schemas.microsoft.com/office/drawing/2014/main" id="{70CD71D8-AF9A-4DFF-A6C1-C25837DA1BF5}"/>
              </a:ext>
            </a:extLst>
          </p:cNvPr>
          <p:cNvPicPr>
            <a:picLocks noChangeAspect="1"/>
          </p:cNvPicPr>
          <p:nvPr/>
        </p:nvPicPr>
        <p:blipFill>
          <a:blip r:embed="rId4"/>
          <a:stretch>
            <a:fillRect/>
          </a:stretch>
        </p:blipFill>
        <p:spPr>
          <a:xfrm>
            <a:off x="3332486" y="5198252"/>
            <a:ext cx="204459" cy="204459"/>
          </a:xfrm>
          <a:prstGeom prst="rect">
            <a:avLst/>
          </a:prstGeom>
        </p:spPr>
      </p:pic>
      <p:pic>
        <p:nvPicPr>
          <p:cNvPr id="383" name="Picture 382">
            <a:extLst>
              <a:ext uri="{FF2B5EF4-FFF2-40B4-BE49-F238E27FC236}">
                <a16:creationId xmlns:a16="http://schemas.microsoft.com/office/drawing/2014/main" id="{CC2DCFD0-EF6C-455F-9827-00BF4969DE58}"/>
              </a:ext>
            </a:extLst>
          </p:cNvPr>
          <p:cNvPicPr>
            <a:picLocks noChangeAspect="1"/>
          </p:cNvPicPr>
          <p:nvPr/>
        </p:nvPicPr>
        <p:blipFill>
          <a:blip r:embed="rId4"/>
          <a:stretch>
            <a:fillRect/>
          </a:stretch>
        </p:blipFill>
        <p:spPr>
          <a:xfrm>
            <a:off x="4076583" y="4728707"/>
            <a:ext cx="111996" cy="111996"/>
          </a:xfrm>
          <a:prstGeom prst="rect">
            <a:avLst/>
          </a:prstGeom>
        </p:spPr>
      </p:pic>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cxnSp>
        <p:nvCxnSpPr>
          <p:cNvPr id="303" name="Straight Arrow Connector 302">
            <a:extLst>
              <a:ext uri="{FF2B5EF4-FFF2-40B4-BE49-F238E27FC236}">
                <a16:creationId xmlns:a16="http://schemas.microsoft.com/office/drawing/2014/main" id="{BF571639-3268-445A-B1FB-BCB922BA69DF}"/>
              </a:ext>
            </a:extLst>
          </p:cNvPr>
          <p:cNvCxnSpPr>
            <a:cxnSpLocks/>
            <a:endCxn id="306" idx="1"/>
          </p:cNvCxnSpPr>
          <p:nvPr/>
        </p:nvCxnSpPr>
        <p:spPr>
          <a:xfrm>
            <a:off x="5441584" y="4821944"/>
            <a:ext cx="231318" cy="6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5933902F-4172-4D79-A874-8E4CA4937A00}"/>
              </a:ext>
            </a:extLst>
          </p:cNvPr>
          <p:cNvSpPr/>
          <p:nvPr/>
        </p:nvSpPr>
        <p:spPr bwMode="auto">
          <a:xfrm>
            <a:off x="5672902"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web:sha@p</a:t>
            </a:r>
            <a:endParaRPr lang="en-US" sz="1050">
              <a:solidFill>
                <a:sysClr val="windowText" lastClr="000000"/>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5E21767A-BBD5-4BC7-B5CD-3035CEE974A6}"/>
              </a:ext>
            </a:extLst>
          </p:cNvPr>
          <p:cNvSpPr/>
          <p:nvPr/>
        </p:nvSpPr>
        <p:spPr bwMode="auto">
          <a:xfrm>
            <a:off x="76801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cxnSp>
        <p:nvCxnSpPr>
          <p:cNvPr id="308" name="Straight Arrow Connector 307">
            <a:extLst>
              <a:ext uri="{FF2B5EF4-FFF2-40B4-BE49-F238E27FC236}">
                <a16:creationId xmlns:a16="http://schemas.microsoft.com/office/drawing/2014/main" id="{C3FE1204-08D4-44FC-8B74-2C7AC1BAE66D}"/>
              </a:ext>
            </a:extLst>
          </p:cNvPr>
          <p:cNvCxnSpPr>
            <a:cxnSpLocks/>
            <a:stCxn id="310" idx="3"/>
          </p:cNvCxnSpPr>
          <p:nvPr/>
        </p:nvCxnSpPr>
        <p:spPr>
          <a:xfrm>
            <a:off x="1072240" y="4828716"/>
            <a:ext cx="19582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2C651ADA-E633-4A15-B7A7-4928ED7A62E6}"/>
              </a:ext>
            </a:extLst>
          </p:cNvPr>
          <p:cNvSpPr/>
          <p:nvPr/>
        </p:nvSpPr>
        <p:spPr bwMode="auto">
          <a:xfrm>
            <a:off x="323861" y="4720160"/>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chemeClr val="tx1"/>
                </a:solidFill>
                <a:highlight>
                  <a:srgbClr val="FFFF00"/>
                </a:highlight>
                <a:ea typeface="Segoe UI" pitchFamily="34" charset="0"/>
                <a:cs typeface="Segoe UI" pitchFamily="34" charset="0"/>
              </a:rPr>
              <a:t>(c)</a:t>
            </a:r>
          </a:p>
        </p:txBody>
      </p:sp>
      <p:cxnSp>
        <p:nvCxnSpPr>
          <p:cNvPr id="313" name="Straight Arrow Connector 312">
            <a:extLst>
              <a:ext uri="{FF2B5EF4-FFF2-40B4-BE49-F238E27FC236}">
                <a16:creationId xmlns:a16="http://schemas.microsoft.com/office/drawing/2014/main" id="{5D0232EC-5337-4289-8F94-F282E680F045}"/>
              </a:ext>
            </a:extLst>
          </p:cNvPr>
          <p:cNvCxnSpPr>
            <a:cxnSpLocks/>
            <a:stCxn id="307" idx="3"/>
            <a:endCxn id="316" idx="1"/>
          </p:cNvCxnSpPr>
          <p:nvPr/>
        </p:nvCxnSpPr>
        <p:spPr>
          <a:xfrm>
            <a:off x="8424593" y="4828716"/>
            <a:ext cx="40949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214AC285-5F8B-4634-82E2-81D90EBE91BE}"/>
              </a:ext>
            </a:extLst>
          </p:cNvPr>
          <p:cNvSpPr/>
          <p:nvPr/>
        </p:nvSpPr>
        <p:spPr bwMode="auto">
          <a:xfrm>
            <a:off x="8834091"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321" name="Straight Arrow Connector 320">
            <a:extLst>
              <a:ext uri="{FF2B5EF4-FFF2-40B4-BE49-F238E27FC236}">
                <a16:creationId xmlns:a16="http://schemas.microsoft.com/office/drawing/2014/main" id="{1FDF2D34-D141-4D71-82E7-E3C8D5C1D1C9}"/>
              </a:ext>
            </a:extLst>
          </p:cNvPr>
          <p:cNvCxnSpPr>
            <a:cxnSpLocks/>
            <a:stCxn id="316" idx="3"/>
            <a:endCxn id="348" idx="1"/>
          </p:cNvCxnSpPr>
          <p:nvPr/>
        </p:nvCxnSpPr>
        <p:spPr>
          <a:xfrm>
            <a:off x="9578535" y="4828716"/>
            <a:ext cx="16051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2" name="Rectangle 321">
            <a:extLst>
              <a:ext uri="{FF2B5EF4-FFF2-40B4-BE49-F238E27FC236}">
                <a16:creationId xmlns:a16="http://schemas.microsoft.com/office/drawing/2014/main" id="{9BE067D9-0289-445F-906E-9D42D9C62B89}"/>
              </a:ext>
            </a:extLst>
          </p:cNvPr>
          <p:cNvSpPr/>
          <p:nvPr/>
        </p:nvSpPr>
        <p:spPr>
          <a:xfrm>
            <a:off x="6628999"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323" name="Rectangle 322">
            <a:extLst>
              <a:ext uri="{FF2B5EF4-FFF2-40B4-BE49-F238E27FC236}">
                <a16:creationId xmlns:a16="http://schemas.microsoft.com/office/drawing/2014/main" id="{E44CD30A-A2F8-448E-B5AE-B6536463BB5F}"/>
              </a:ext>
            </a:extLst>
          </p:cNvPr>
          <p:cNvSpPr/>
          <p:nvPr/>
        </p:nvSpPr>
        <p:spPr>
          <a:xfrm>
            <a:off x="6628564" y="4729731"/>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324" name="Rectangle 323">
            <a:extLst>
              <a:ext uri="{FF2B5EF4-FFF2-40B4-BE49-F238E27FC236}">
                <a16:creationId xmlns:a16="http://schemas.microsoft.com/office/drawing/2014/main" id="{7069ED04-3E20-4EAB-8175-0FE6C4753262}"/>
              </a:ext>
            </a:extLst>
          </p:cNvPr>
          <p:cNvSpPr/>
          <p:nvPr/>
        </p:nvSpPr>
        <p:spPr>
          <a:xfrm>
            <a:off x="6628564"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91" name="Rectangle 390">
            <a:extLst>
              <a:ext uri="{FF2B5EF4-FFF2-40B4-BE49-F238E27FC236}">
                <a16:creationId xmlns:a16="http://schemas.microsoft.com/office/drawing/2014/main" id="{6E2B3466-A9AA-42DA-BA84-863E4C2B1F35}"/>
              </a:ext>
            </a:extLst>
          </p:cNvPr>
          <p:cNvSpPr/>
          <p:nvPr/>
        </p:nvSpPr>
        <p:spPr bwMode="auto">
          <a:xfrm>
            <a:off x="3802203" y="4720160"/>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sp>
        <p:nvSpPr>
          <p:cNvPr id="393" name="Rectangle 392">
            <a:extLst>
              <a:ext uri="{FF2B5EF4-FFF2-40B4-BE49-F238E27FC236}">
                <a16:creationId xmlns:a16="http://schemas.microsoft.com/office/drawing/2014/main" id="{021A4DC5-4E51-48FB-B91B-E94C76BD17EE}"/>
              </a:ext>
            </a:extLst>
          </p:cNvPr>
          <p:cNvSpPr/>
          <p:nvPr/>
        </p:nvSpPr>
        <p:spPr bwMode="auto">
          <a:xfrm>
            <a:off x="4880224" y="4720160"/>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cxnSp>
        <p:nvCxnSpPr>
          <p:cNvPr id="395" name="Straight Arrow Connector 394">
            <a:extLst>
              <a:ext uri="{FF2B5EF4-FFF2-40B4-BE49-F238E27FC236}">
                <a16:creationId xmlns:a16="http://schemas.microsoft.com/office/drawing/2014/main" id="{8C8DD58A-ACE1-4B8D-B270-37186B36389D}"/>
              </a:ext>
            </a:extLst>
          </p:cNvPr>
          <p:cNvCxnSpPr>
            <a:cxnSpLocks/>
            <a:stCxn id="325" idx="3"/>
            <a:endCxn id="307" idx="1"/>
          </p:cNvCxnSpPr>
          <p:nvPr/>
        </p:nvCxnSpPr>
        <p:spPr>
          <a:xfrm>
            <a:off x="7235163" y="4828716"/>
            <a:ext cx="44498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6" name="Lightning Bolt 395">
            <a:extLst>
              <a:ext uri="{FF2B5EF4-FFF2-40B4-BE49-F238E27FC236}">
                <a16:creationId xmlns:a16="http://schemas.microsoft.com/office/drawing/2014/main" id="{8F1DF4D0-5B3C-4A84-B6AF-C416A127F2DD}"/>
              </a:ext>
            </a:extLst>
          </p:cNvPr>
          <p:cNvSpPr/>
          <p:nvPr/>
        </p:nvSpPr>
        <p:spPr>
          <a:xfrm>
            <a:off x="3029963" y="454714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4"/>
          <a:stretch>
            <a:fillRect/>
          </a:stretch>
        </p:blipFill>
        <p:spPr>
          <a:xfrm>
            <a:off x="3159384" y="5170506"/>
            <a:ext cx="111996" cy="111996"/>
          </a:xfrm>
          <a:prstGeom prst="rect">
            <a:avLst/>
          </a:prstGeom>
        </p:spPr>
      </p:pic>
      <p:sp>
        <p:nvSpPr>
          <p:cNvPr id="397" name="Rectangle 396">
            <a:extLst>
              <a:ext uri="{FF2B5EF4-FFF2-40B4-BE49-F238E27FC236}">
                <a16:creationId xmlns:a16="http://schemas.microsoft.com/office/drawing/2014/main" id="{7BBA4748-93CC-42EE-9440-4DAA0A03DE13}"/>
              </a:ext>
            </a:extLst>
          </p:cNvPr>
          <p:cNvSpPr/>
          <p:nvPr/>
        </p:nvSpPr>
        <p:spPr bwMode="auto">
          <a:xfrm>
            <a:off x="4880642" y="4720160"/>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85900" y="575703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sp>
        <p:nvSpPr>
          <p:cNvPr id="325" name="Rectangle 324">
            <a:extLst>
              <a:ext uri="{FF2B5EF4-FFF2-40B4-BE49-F238E27FC236}">
                <a16:creationId xmlns:a16="http://schemas.microsoft.com/office/drawing/2014/main" id="{258EDA09-1D79-4096-A6A8-98A8D445E975}"/>
              </a:ext>
            </a:extLst>
          </p:cNvPr>
          <p:cNvSpPr/>
          <p:nvPr/>
        </p:nvSpPr>
        <p:spPr bwMode="auto">
          <a:xfrm>
            <a:off x="649071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web:sha@q</a:t>
            </a:r>
            <a:endParaRPr lang="en-US" sz="1050">
              <a:solidFill>
                <a:sysClr val="windowText" lastClr="000000"/>
              </a:solidFill>
              <a:ea typeface="Segoe UI" pitchFamily="34" charset="0"/>
              <a:cs typeface="Segoe UI" pitchFamily="34" charset="0"/>
            </a:endParaRPr>
          </a:p>
        </p:txBody>
      </p:sp>
      <p:sp>
        <p:nvSpPr>
          <p:cNvPr id="394" name="Rectangle 393">
            <a:extLst>
              <a:ext uri="{FF2B5EF4-FFF2-40B4-BE49-F238E27FC236}">
                <a16:creationId xmlns:a16="http://schemas.microsoft.com/office/drawing/2014/main" id="{7D5814E0-5C68-48DF-B1CE-E43E1F04D109}"/>
              </a:ext>
            </a:extLst>
          </p:cNvPr>
          <p:cNvSpPr/>
          <p:nvPr/>
        </p:nvSpPr>
        <p:spPr bwMode="auto">
          <a:xfrm>
            <a:off x="768441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web:4</a:t>
            </a:r>
          </a:p>
        </p:txBody>
      </p:sp>
      <p:cxnSp>
        <p:nvCxnSpPr>
          <p:cNvPr id="416" name="Curved Connector 95">
            <a:extLst>
              <a:ext uri="{FF2B5EF4-FFF2-40B4-BE49-F238E27FC236}">
                <a16:creationId xmlns:a16="http://schemas.microsoft.com/office/drawing/2014/main" id="{E8E10F8F-23CA-44F8-AB23-EAE743C5A68C}"/>
              </a:ext>
            </a:extLst>
          </p:cNvPr>
          <p:cNvCxnSpPr>
            <a:cxnSpLocks/>
            <a:stCxn id="502" idx="2"/>
            <a:endCxn id="394" idx="2"/>
          </p:cNvCxnSpPr>
          <p:nvPr/>
        </p:nvCxnSpPr>
        <p:spPr>
          <a:xfrm rot="16200000" flipH="1">
            <a:off x="6567334" y="456071"/>
            <a:ext cx="437" cy="2978172"/>
          </a:xfrm>
          <a:prstGeom prst="curvedConnector3">
            <a:avLst>
              <a:gd name="adj1" fmla="val 5241121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394" idx="1"/>
          </p:cNvCxnSpPr>
          <p:nvPr/>
        </p:nvCxnSpPr>
        <p:spPr>
          <a:xfrm>
            <a:off x="7233750" y="1836821"/>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19" name="Graphic 418">
            <a:extLst>
              <a:ext uri="{FF2B5EF4-FFF2-40B4-BE49-F238E27FC236}">
                <a16:creationId xmlns:a16="http://schemas.microsoft.com/office/drawing/2014/main" id="{324523F6-0345-4FF7-AED5-5010D3A11907}"/>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8994"/>
          <a:stretch/>
        </p:blipFill>
        <p:spPr>
          <a:xfrm>
            <a:off x="7747718" y="2025023"/>
            <a:ext cx="536281" cy="543021"/>
          </a:xfrm>
          <a:prstGeom prst="rect">
            <a:avLst/>
          </a:prstGeom>
        </p:spPr>
      </p:pic>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3" name="Picture 2" descr="Related image">
            <a:extLst>
              <a:ext uri="{FF2B5EF4-FFF2-40B4-BE49-F238E27FC236}">
                <a16:creationId xmlns:a16="http://schemas.microsoft.com/office/drawing/2014/main" id="{E4F24287-E2AA-4953-830B-D70CD1FEEA69}"/>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3969" y="2029448"/>
            <a:ext cx="536281" cy="536281"/>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434426" y="1735139"/>
            <a:ext cx="202491" cy="202491"/>
          </a:xfrm>
          <a:prstGeom prst="rect">
            <a:avLst/>
          </a:prstGeom>
        </p:spPr>
      </p:pic>
      <p:sp>
        <p:nvSpPr>
          <p:cNvPr id="425" name="Speech Bubble: Rectangle with Corners Rounded 424">
            <a:extLst>
              <a:ext uri="{FF2B5EF4-FFF2-40B4-BE49-F238E27FC236}">
                <a16:creationId xmlns:a16="http://schemas.microsoft.com/office/drawing/2014/main" id="{3B43EC62-A732-4605-B12C-E45273FFB794}"/>
              </a:ext>
            </a:extLst>
          </p:cNvPr>
          <p:cNvSpPr/>
          <p:nvPr/>
        </p:nvSpPr>
        <p:spPr>
          <a:xfrm>
            <a:off x="2595653" y="3434594"/>
            <a:ext cx="2449135" cy="308096"/>
          </a:xfrm>
          <a:prstGeom prst="wedgeRoundRectCallout">
            <a:avLst>
              <a:gd name="adj1" fmla="val 28334"/>
              <a:gd name="adj2" fmla="val -521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427" name="Straight Arrow Connector 426">
            <a:extLst>
              <a:ext uri="{FF2B5EF4-FFF2-40B4-BE49-F238E27FC236}">
                <a16:creationId xmlns:a16="http://schemas.microsoft.com/office/drawing/2014/main" id="{A34DE422-BF10-4403-A5FE-59DA89448A79}"/>
              </a:ext>
            </a:extLst>
          </p:cNvPr>
          <p:cNvCxnSpPr>
            <a:cxnSpLocks/>
            <a:stCxn id="394" idx="3"/>
            <a:endCxn id="429" idx="1"/>
          </p:cNvCxnSpPr>
          <p:nvPr/>
        </p:nvCxnSpPr>
        <p:spPr>
          <a:xfrm>
            <a:off x="8428860" y="1836821"/>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437" name="Speech Bubble: Rectangle with Corners Rounded 436">
            <a:extLst>
              <a:ext uri="{FF2B5EF4-FFF2-40B4-BE49-F238E27FC236}">
                <a16:creationId xmlns:a16="http://schemas.microsoft.com/office/drawing/2014/main" id="{06CBBCDB-DFD0-4ADF-9594-7F042CE673A4}"/>
              </a:ext>
            </a:extLst>
          </p:cNvPr>
          <p:cNvSpPr/>
          <p:nvPr/>
        </p:nvSpPr>
        <p:spPr>
          <a:xfrm>
            <a:off x="5944668" y="3367149"/>
            <a:ext cx="4837060" cy="649169"/>
          </a:xfrm>
          <a:prstGeom prst="wedgeRoundRectCallout">
            <a:avLst>
              <a:gd name="adj1" fmla="val 1310"/>
              <a:gd name="adj2" fmla="val -259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quorum task awaits a specific tag to arrive, which can then call a webhook/Azure Event Grid</a:t>
            </a:r>
          </a:p>
        </p:txBody>
      </p:sp>
      <p:sp>
        <p:nvSpPr>
          <p:cNvPr id="438" name="Speech Bubble: Rectangle with Corners Rounded 437">
            <a:extLst>
              <a:ext uri="{FF2B5EF4-FFF2-40B4-BE49-F238E27FC236}">
                <a16:creationId xmlns:a16="http://schemas.microsoft.com/office/drawing/2014/main" id="{D1B185DE-91FA-472E-A10C-05DD35AD6C75}"/>
              </a:ext>
            </a:extLst>
          </p:cNvPr>
          <p:cNvSpPr/>
          <p:nvPr/>
        </p:nvSpPr>
        <p:spPr>
          <a:xfrm>
            <a:off x="2619577" y="2707009"/>
            <a:ext cx="5641603" cy="649169"/>
          </a:xfrm>
          <a:prstGeom prst="wedgeRoundRectCallout">
            <a:avLst>
              <a:gd name="adj1" fmla="val 16474"/>
              <a:gd name="adj2" fmla="val -79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Quarantined Images will take some time to be scanned, </a:t>
            </a:r>
            <a:r>
              <a:rPr lang="en-US" i="1"/>
              <a:t>and </a:t>
            </a:r>
            <a:r>
              <a:rPr lang="en-US"/>
              <a:t>are asynchronous</a:t>
            </a:r>
          </a:p>
        </p:txBody>
      </p:sp>
      <p:sp>
        <p:nvSpPr>
          <p:cNvPr id="439" name="Speech Bubble: Rectangle with Corners Rounded 438">
            <a:extLst>
              <a:ext uri="{FF2B5EF4-FFF2-40B4-BE49-F238E27FC236}">
                <a16:creationId xmlns:a16="http://schemas.microsoft.com/office/drawing/2014/main" id="{2568A325-FDDA-4B6A-99F7-01ED78CF2B6E}"/>
              </a:ext>
            </a:extLst>
          </p:cNvPr>
          <p:cNvSpPr/>
          <p:nvPr/>
        </p:nvSpPr>
        <p:spPr>
          <a:xfrm>
            <a:off x="5961471" y="4004228"/>
            <a:ext cx="4837060" cy="649169"/>
          </a:xfrm>
          <a:prstGeom prst="wedgeRoundRectCallout">
            <a:avLst>
              <a:gd name="adj1" fmla="val 627"/>
              <a:gd name="adj2" fmla="val -364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Quorum task receives the specific tag(s) it’s waiting for and calls the next webhook</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07" name="Group 506">
            <a:extLst>
              <a:ext uri="{FF2B5EF4-FFF2-40B4-BE49-F238E27FC236}">
                <a16:creationId xmlns:a16="http://schemas.microsoft.com/office/drawing/2014/main" id="{0CE5E8FD-AB79-495A-BC98-FC0C74CEEE4F}"/>
              </a:ext>
            </a:extLst>
          </p:cNvPr>
          <p:cNvGrpSpPr/>
          <p:nvPr/>
        </p:nvGrpSpPr>
        <p:grpSpPr>
          <a:xfrm>
            <a:off x="11002056" y="4866385"/>
            <a:ext cx="1087962" cy="643339"/>
            <a:chOff x="2361586" y="6252336"/>
            <a:chExt cx="1087962" cy="643339"/>
          </a:xfrm>
        </p:grpSpPr>
        <p:pic>
          <p:nvPicPr>
            <p:cNvPr id="508" name="Picture 507">
              <a:extLst>
                <a:ext uri="{FF2B5EF4-FFF2-40B4-BE49-F238E27FC236}">
                  <a16:creationId xmlns:a16="http://schemas.microsoft.com/office/drawing/2014/main" id="{103FA111-2649-45FD-B2AD-BB5D5847E6F4}"/>
                </a:ext>
              </a:extLst>
            </p:cNvPr>
            <p:cNvPicPr>
              <a:picLocks noChangeAspect="1"/>
            </p:cNvPicPr>
            <p:nvPr/>
          </p:nvPicPr>
          <p:blipFill>
            <a:blip r:embed="rId3"/>
            <a:stretch>
              <a:fillRect/>
            </a:stretch>
          </p:blipFill>
          <p:spPr>
            <a:xfrm>
              <a:off x="2585448" y="6252336"/>
              <a:ext cx="637765" cy="485838"/>
            </a:xfrm>
            <a:prstGeom prst="rect">
              <a:avLst/>
            </a:prstGeom>
          </p:spPr>
        </p:pic>
        <p:sp>
          <p:nvSpPr>
            <p:cNvPr id="509" name="TextBox 508">
              <a:extLst>
                <a:ext uri="{FF2B5EF4-FFF2-40B4-BE49-F238E27FC236}">
                  <a16:creationId xmlns:a16="http://schemas.microsoft.com/office/drawing/2014/main" id="{381C95FC-DCFE-4D7D-8E1F-37A61AC5A78D}"/>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510" name="Straight Connector 509">
            <a:extLst>
              <a:ext uri="{FF2B5EF4-FFF2-40B4-BE49-F238E27FC236}">
                <a16:creationId xmlns:a16="http://schemas.microsoft.com/office/drawing/2014/main" id="{90A80798-7665-496B-8249-D079EAB94D95}"/>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3"/>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web:4</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p>
          </p:txBody>
        </p:sp>
      </p:grpSp>
    </p:spTree>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500"/>
                                        <p:tgtEl>
                                          <p:spTgt spid="5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5"/>
                                        </p:tgtEl>
                                        <p:attrNameLst>
                                          <p:attrName>style.visibility</p:attrName>
                                        </p:attrNameLst>
                                      </p:cBhvr>
                                      <p:to>
                                        <p:strVal val="visible"/>
                                      </p:to>
                                    </p:set>
                                    <p:animEffect transition="in" filter="fade">
                                      <p:cBhvr>
                                        <p:cTn id="57" dur="500"/>
                                        <p:tgtEl>
                                          <p:spTgt spid="425"/>
                                        </p:tgtEl>
                                      </p:cBhvr>
                                    </p:animEffect>
                                  </p:childTnLst>
                                </p:cTn>
                              </p:par>
                              <p:par>
                                <p:cTn id="58" presetID="10" presetClass="entr" presetSubtype="0" fill="hold" nodeType="withEffect">
                                  <p:stCondLst>
                                    <p:cond delay="0"/>
                                  </p:stCondLst>
                                  <p:childTnLst>
                                    <p:set>
                                      <p:cBhvr>
                                        <p:cTn id="59" dur="1" fill="hold">
                                          <p:stCondLst>
                                            <p:cond delay="0"/>
                                          </p:stCondLst>
                                        </p:cTn>
                                        <p:tgtEl>
                                          <p:spTgt spid="428"/>
                                        </p:tgtEl>
                                        <p:attrNameLst>
                                          <p:attrName>style.visibility</p:attrName>
                                        </p:attrNameLst>
                                      </p:cBhvr>
                                      <p:to>
                                        <p:strVal val="visible"/>
                                      </p:to>
                                    </p:set>
                                    <p:animEffect transition="in" filter="fade">
                                      <p:cBhvr>
                                        <p:cTn id="60" dur="500"/>
                                        <p:tgtEl>
                                          <p:spTgt spid="428"/>
                                        </p:tgtEl>
                                      </p:cBhvr>
                                    </p:animEffect>
                                  </p:childTnLst>
                                </p:cTn>
                              </p:par>
                              <p:par>
                                <p:cTn id="61" presetID="42" presetClass="path" presetSubtype="0" accel="50000" decel="50000" fill="hold" nodeType="withEffect">
                                  <p:stCondLst>
                                    <p:cond delay="0"/>
                                  </p:stCondLst>
                                  <p:childTnLst>
                                    <p:animMotion origin="layout" path="M 4.79167E-6 -4.07407E-6 L -0.08894 -0.04328 " pathEditMode="relative" rAng="0" ptsTypes="AA">
                                      <p:cBhvr>
                                        <p:cTn id="62" dur="2000" fill="hold"/>
                                        <p:tgtEl>
                                          <p:spTgt spid="428"/>
                                        </p:tgtEl>
                                        <p:attrNameLst>
                                          <p:attrName>ppt_x</p:attrName>
                                          <p:attrName>ppt_y</p:attrName>
                                        </p:attrNameLst>
                                      </p:cBhvr>
                                      <p:rCtr x="-4453" y="-2176"/>
                                    </p:animMotion>
                                  </p:childTnLst>
                                </p:cTn>
                              </p:par>
                              <p:par>
                                <p:cTn id="63" presetID="10" presetClass="entr" presetSubtype="0" fill="hold" grpId="0" nodeType="withEffect">
                                  <p:stCondLst>
                                    <p:cond delay="1500"/>
                                  </p:stCondLst>
                                  <p:childTnLst>
                                    <p:set>
                                      <p:cBhvr>
                                        <p:cTn id="64" dur="1" fill="hold">
                                          <p:stCondLst>
                                            <p:cond delay="0"/>
                                          </p:stCondLst>
                                        </p:cTn>
                                        <p:tgtEl>
                                          <p:spTgt spid="355"/>
                                        </p:tgtEl>
                                        <p:attrNameLst>
                                          <p:attrName>style.visibility</p:attrName>
                                        </p:attrNameLst>
                                      </p:cBhvr>
                                      <p:to>
                                        <p:strVal val="visible"/>
                                      </p:to>
                                    </p:set>
                                    <p:animEffect transition="in" filter="fade">
                                      <p:cBhvr>
                                        <p:cTn id="65" dur="500"/>
                                        <p:tgtEl>
                                          <p:spTgt spid="355"/>
                                        </p:tgtEl>
                                      </p:cBhvr>
                                    </p:animEffect>
                                  </p:childTnLst>
                                </p:cTn>
                              </p:par>
                              <p:par>
                                <p:cTn id="66" presetID="10" presetClass="exit" presetSubtype="0" fill="hold" nodeType="withEffect">
                                  <p:stCondLst>
                                    <p:cond delay="1800"/>
                                  </p:stCondLst>
                                  <p:childTnLst>
                                    <p:animEffect transition="out" filter="fade">
                                      <p:cBhvr>
                                        <p:cTn id="67" dur="500"/>
                                        <p:tgtEl>
                                          <p:spTgt spid="428"/>
                                        </p:tgtEl>
                                      </p:cBhvr>
                                    </p:animEffect>
                                    <p:set>
                                      <p:cBhvr>
                                        <p:cTn id="68" dur="1" fill="hold">
                                          <p:stCondLst>
                                            <p:cond delay="499"/>
                                          </p:stCondLst>
                                        </p:cTn>
                                        <p:tgtEl>
                                          <p:spTgt spid="428"/>
                                        </p:tgtEl>
                                        <p:attrNameLst>
                                          <p:attrName>style.visibility</p:attrName>
                                        </p:attrNameLst>
                                      </p:cBhvr>
                                      <p:to>
                                        <p:strVal val="hidden"/>
                                      </p:to>
                                    </p:set>
                                  </p:childTnLst>
                                </p:cTn>
                              </p:par>
                              <p:par>
                                <p:cTn id="69" presetID="42" presetClass="path" presetSubtype="0" accel="50000" decel="50000" fill="hold" grpId="1" nodeType="withEffect">
                                  <p:stCondLst>
                                    <p:cond delay="0"/>
                                  </p:stCondLst>
                                  <p:childTnLst>
                                    <p:animMotion origin="layout" path="M 3.54167E-6 -2.59259E-6 L -0.13959 0.02894 " pathEditMode="relative" rAng="0" ptsTypes="AA">
                                      <p:cBhvr>
                                        <p:cTn id="70" dur="2000" fill="hold"/>
                                        <p:tgtEl>
                                          <p:spTgt spid="502"/>
                                        </p:tgtEl>
                                        <p:attrNameLst>
                                          <p:attrName>ppt_x</p:attrName>
                                          <p:attrName>ppt_y</p:attrName>
                                        </p:attrNameLst>
                                      </p:cBhvr>
                                      <p:rCtr x="-6979" y="1435"/>
                                    </p:animMotion>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16"/>
                                        </p:tgtEl>
                                        <p:attrNameLst>
                                          <p:attrName>style.visibility</p:attrName>
                                        </p:attrNameLst>
                                      </p:cBhvr>
                                      <p:to>
                                        <p:strVal val="visible"/>
                                      </p:to>
                                    </p:set>
                                    <p:animEffect transition="in" filter="wipe(left)">
                                      <p:cBhvr>
                                        <p:cTn id="75" dur="500"/>
                                        <p:tgtEl>
                                          <p:spTgt spid="416"/>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4"/>
                                        </p:tgtEl>
                                        <p:attrNameLst>
                                          <p:attrName>style.visibility</p:attrName>
                                        </p:attrNameLst>
                                      </p:cBhvr>
                                      <p:to>
                                        <p:strVal val="visible"/>
                                      </p:to>
                                    </p:set>
                                    <p:animEffect transition="in" filter="fade">
                                      <p:cBhvr>
                                        <p:cTn id="79" dur="500"/>
                                        <p:tgtEl>
                                          <p:spTgt spid="394"/>
                                        </p:tgtEl>
                                      </p:cBhvr>
                                    </p:animEffect>
                                  </p:childTnLst>
                                </p:cTn>
                              </p:par>
                              <p:par>
                                <p:cTn id="80" presetID="10" presetClass="exit" presetSubtype="0" fill="hold" grpId="1" nodeType="withEffect">
                                  <p:stCondLst>
                                    <p:cond delay="0"/>
                                  </p:stCondLst>
                                  <p:childTnLst>
                                    <p:animEffect transition="out" filter="fade">
                                      <p:cBhvr>
                                        <p:cTn id="81" dur="500"/>
                                        <p:tgtEl>
                                          <p:spTgt spid="425"/>
                                        </p:tgtEl>
                                      </p:cBhvr>
                                    </p:animEffect>
                                    <p:set>
                                      <p:cBhvr>
                                        <p:cTn id="82" dur="1" fill="hold">
                                          <p:stCondLst>
                                            <p:cond delay="499"/>
                                          </p:stCondLst>
                                        </p:cTn>
                                        <p:tgtEl>
                                          <p:spTgt spid="42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436"/>
                                        </p:tgtEl>
                                      </p:cBhvr>
                                    </p:animEffect>
                                    <p:set>
                                      <p:cBhvr>
                                        <p:cTn id="85" dur="1" fill="hold">
                                          <p:stCondLst>
                                            <p:cond delay="499"/>
                                          </p:stCondLst>
                                        </p:cTn>
                                        <p:tgtEl>
                                          <p:spTgt spid="436"/>
                                        </p:tgtEl>
                                        <p:attrNameLst>
                                          <p:attrName>style.visibility</p:attrName>
                                        </p:attrNameLst>
                                      </p:cBhvr>
                                      <p:to>
                                        <p:strVal val="hidden"/>
                                      </p:to>
                                    </p:se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437"/>
                                        </p:tgtEl>
                                        <p:attrNameLst>
                                          <p:attrName>style.visibility</p:attrName>
                                        </p:attrNameLst>
                                      </p:cBhvr>
                                      <p:to>
                                        <p:strVal val="visible"/>
                                      </p:to>
                                    </p:set>
                                    <p:animEffect transition="in" filter="fade">
                                      <p:cBhvr>
                                        <p:cTn id="89" dur="500"/>
                                        <p:tgtEl>
                                          <p:spTgt spid="437"/>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419"/>
                                        </p:tgtEl>
                                        <p:attrNameLst>
                                          <p:attrName>style.visibility</p:attrName>
                                        </p:attrNameLst>
                                      </p:cBhvr>
                                      <p:to>
                                        <p:strVal val="visible"/>
                                      </p:to>
                                    </p:set>
                                    <p:animEffect transition="in" filter="fade">
                                      <p:cBhvr>
                                        <p:cTn id="93" dur="500"/>
                                        <p:tgtEl>
                                          <p:spTgt spid="41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417"/>
                                        </p:tgtEl>
                                        <p:attrNameLst>
                                          <p:attrName>style.visibility</p:attrName>
                                        </p:attrNameLst>
                                      </p:cBhvr>
                                      <p:to>
                                        <p:strVal val="visible"/>
                                      </p:to>
                                    </p:set>
                                    <p:animEffect transition="in" filter="wipe(up)">
                                      <p:cBhvr>
                                        <p:cTn id="98" dur="500"/>
                                        <p:tgtEl>
                                          <p:spTgt spid="417"/>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392"/>
                                        </p:tgtEl>
                                        <p:attrNameLst>
                                          <p:attrName>style.visibility</p:attrName>
                                        </p:attrNameLst>
                                      </p:cBhvr>
                                      <p:to>
                                        <p:strVal val="visible"/>
                                      </p:to>
                                    </p:set>
                                    <p:animEffect transition="in" filter="fade">
                                      <p:cBhvr>
                                        <p:cTn id="102" dur="500"/>
                                        <p:tgtEl>
                                          <p:spTgt spid="392"/>
                                        </p:tgtEl>
                                      </p:cBhvr>
                                    </p:animEffect>
                                  </p:childTnLst>
                                </p:cTn>
                              </p:par>
                            </p:childTnLst>
                          </p:cTn>
                        </p:par>
                        <p:par>
                          <p:cTn id="103" fill="hold">
                            <p:stCondLst>
                              <p:cond delay="1000"/>
                            </p:stCondLst>
                            <p:childTnLst>
                              <p:par>
                                <p:cTn id="104" presetID="10" presetClass="entr" presetSubtype="0" fill="hold" nodeType="afterEffect">
                                  <p:stCondLst>
                                    <p:cond delay="0"/>
                                  </p:stCondLst>
                                  <p:childTnLst>
                                    <p:set>
                                      <p:cBhvr>
                                        <p:cTn id="105" dur="1" fill="hold">
                                          <p:stCondLst>
                                            <p:cond delay="0"/>
                                          </p:stCondLst>
                                        </p:cTn>
                                        <p:tgtEl>
                                          <p:spTgt spid="423"/>
                                        </p:tgtEl>
                                        <p:attrNameLst>
                                          <p:attrName>style.visibility</p:attrName>
                                        </p:attrNameLst>
                                      </p:cBhvr>
                                      <p:to>
                                        <p:strVal val="visible"/>
                                      </p:to>
                                    </p:set>
                                    <p:animEffect transition="in" filter="fade">
                                      <p:cBhvr>
                                        <p:cTn id="106" dur="500"/>
                                        <p:tgtEl>
                                          <p:spTgt spid="423"/>
                                        </p:tgtEl>
                                      </p:cBhvr>
                                    </p:animEffect>
                                  </p:childTnLst>
                                </p:cTn>
                              </p:par>
                            </p:childTnLst>
                          </p:cTn>
                        </p:par>
                        <p:par>
                          <p:cTn id="107" fill="hold">
                            <p:stCondLst>
                              <p:cond delay="1500"/>
                            </p:stCondLst>
                            <p:childTnLst>
                              <p:par>
                                <p:cTn id="108" presetID="10" presetClass="entr" presetSubtype="0" fill="hold" grpId="0" nodeType="afterEffect">
                                  <p:stCondLst>
                                    <p:cond delay="0"/>
                                  </p:stCondLst>
                                  <p:childTnLst>
                                    <p:set>
                                      <p:cBhvr>
                                        <p:cTn id="109" dur="1" fill="hold">
                                          <p:stCondLst>
                                            <p:cond delay="0"/>
                                          </p:stCondLst>
                                        </p:cTn>
                                        <p:tgtEl>
                                          <p:spTgt spid="438"/>
                                        </p:tgtEl>
                                        <p:attrNameLst>
                                          <p:attrName>style.visibility</p:attrName>
                                        </p:attrNameLst>
                                      </p:cBhvr>
                                      <p:to>
                                        <p:strVal val="visible"/>
                                      </p:to>
                                    </p:set>
                                    <p:animEffect transition="in" filter="fade">
                                      <p:cBhvr>
                                        <p:cTn id="110" dur="500"/>
                                        <p:tgtEl>
                                          <p:spTgt spid="43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423"/>
                                        </p:tgtEl>
                                      </p:cBhvr>
                                    </p:animEffect>
                                    <p:set>
                                      <p:cBhvr>
                                        <p:cTn id="115" dur="1" fill="hold">
                                          <p:stCondLst>
                                            <p:cond delay="499"/>
                                          </p:stCondLst>
                                        </p:cTn>
                                        <p:tgtEl>
                                          <p:spTgt spid="423"/>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437"/>
                                        </p:tgtEl>
                                      </p:cBhvr>
                                    </p:animEffect>
                                    <p:set>
                                      <p:cBhvr>
                                        <p:cTn id="118" dur="1" fill="hold">
                                          <p:stCondLst>
                                            <p:cond delay="499"/>
                                          </p:stCondLst>
                                        </p:cTn>
                                        <p:tgtEl>
                                          <p:spTgt spid="43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438"/>
                                        </p:tgtEl>
                                      </p:cBhvr>
                                    </p:animEffect>
                                    <p:set>
                                      <p:cBhvr>
                                        <p:cTn id="121" dur="1" fill="hold">
                                          <p:stCondLst>
                                            <p:cond delay="499"/>
                                          </p:stCondLst>
                                        </p:cTn>
                                        <p:tgtEl>
                                          <p:spTgt spid="438"/>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447"/>
                                        </p:tgtEl>
                                        <p:attrNameLst>
                                          <p:attrName>style.visibility</p:attrName>
                                        </p:attrNameLst>
                                      </p:cBhvr>
                                      <p:to>
                                        <p:strVal val="visible"/>
                                      </p:to>
                                    </p:set>
                                    <p:animEffect transition="in" filter="fade">
                                      <p:cBhvr>
                                        <p:cTn id="125" dur="500"/>
                                        <p:tgtEl>
                                          <p:spTgt spid="447"/>
                                        </p:tgtEl>
                                      </p:cBhvr>
                                    </p:animEffect>
                                  </p:childTnLst>
                                </p:cTn>
                              </p:par>
                            </p:childTnLst>
                          </p:cTn>
                        </p:par>
                        <p:par>
                          <p:cTn id="126" fill="hold">
                            <p:stCondLst>
                              <p:cond delay="1000"/>
                            </p:stCondLst>
                            <p:childTnLst>
                              <p:par>
                                <p:cTn id="127" presetID="22" presetClass="entr" presetSubtype="8" fill="hold" nodeType="afterEffect">
                                  <p:stCondLst>
                                    <p:cond delay="0"/>
                                  </p:stCondLst>
                                  <p:childTnLst>
                                    <p:set>
                                      <p:cBhvr>
                                        <p:cTn id="128" dur="1" fill="hold">
                                          <p:stCondLst>
                                            <p:cond delay="0"/>
                                          </p:stCondLst>
                                        </p:cTn>
                                        <p:tgtEl>
                                          <p:spTgt spid="418"/>
                                        </p:tgtEl>
                                        <p:attrNameLst>
                                          <p:attrName>style.visibility</p:attrName>
                                        </p:attrNameLst>
                                      </p:cBhvr>
                                      <p:to>
                                        <p:strVal val="visible"/>
                                      </p:to>
                                    </p:set>
                                    <p:animEffect transition="in" filter="wipe(left)">
                                      <p:cBhvr>
                                        <p:cTn id="129" dur="500"/>
                                        <p:tgtEl>
                                          <p:spTgt spid="418"/>
                                        </p:tgtEl>
                                      </p:cBhvr>
                                    </p:animEffect>
                                  </p:childTnLst>
                                </p:cTn>
                              </p:par>
                            </p:childTnLst>
                          </p:cTn>
                        </p:par>
                        <p:par>
                          <p:cTn id="130" fill="hold">
                            <p:stCondLst>
                              <p:cond delay="1500"/>
                            </p:stCondLst>
                            <p:childTnLst>
                              <p:par>
                                <p:cTn id="131" presetID="9" presetClass="exit" presetSubtype="0" fill="hold" nodeType="afterEffect">
                                  <p:stCondLst>
                                    <p:cond delay="400"/>
                                  </p:stCondLst>
                                  <p:childTnLst>
                                    <p:animEffect transition="out" filter="dissolve">
                                      <p:cBhvr>
                                        <p:cTn id="132" dur="500"/>
                                        <p:tgtEl>
                                          <p:spTgt spid="420"/>
                                        </p:tgtEl>
                                      </p:cBhvr>
                                    </p:animEffect>
                                    <p:set>
                                      <p:cBhvr>
                                        <p:cTn id="133" dur="1" fill="hold">
                                          <p:stCondLst>
                                            <p:cond delay="499"/>
                                          </p:stCondLst>
                                        </p:cTn>
                                        <p:tgtEl>
                                          <p:spTgt spid="420"/>
                                        </p:tgtEl>
                                        <p:attrNameLst>
                                          <p:attrName>style.visibility</p:attrName>
                                        </p:attrNameLst>
                                      </p:cBhvr>
                                      <p:to>
                                        <p:strVal val="hidden"/>
                                      </p:to>
                                    </p:set>
                                  </p:childTnLst>
                                </p:cTn>
                              </p:par>
                            </p:childTnLst>
                          </p:cTn>
                        </p:par>
                        <p:par>
                          <p:cTn id="134" fill="hold">
                            <p:stCondLst>
                              <p:cond delay="2400"/>
                            </p:stCondLst>
                            <p:childTnLst>
                              <p:par>
                                <p:cTn id="135" presetID="10" presetClass="entr" presetSubtype="0" fill="hold" grpId="0" nodeType="afterEffect">
                                  <p:stCondLst>
                                    <p:cond delay="0"/>
                                  </p:stCondLst>
                                  <p:childTnLst>
                                    <p:set>
                                      <p:cBhvr>
                                        <p:cTn id="136" dur="1" fill="hold">
                                          <p:stCondLst>
                                            <p:cond delay="0"/>
                                          </p:stCondLst>
                                        </p:cTn>
                                        <p:tgtEl>
                                          <p:spTgt spid="439"/>
                                        </p:tgtEl>
                                        <p:attrNameLst>
                                          <p:attrName>style.visibility</p:attrName>
                                        </p:attrNameLst>
                                      </p:cBhvr>
                                      <p:to>
                                        <p:strVal val="visible"/>
                                      </p:to>
                                    </p:set>
                                    <p:animEffect transition="in" filter="fade">
                                      <p:cBhvr>
                                        <p:cTn id="137" dur="500"/>
                                        <p:tgtEl>
                                          <p:spTgt spid="4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29"/>
                                        </p:tgtEl>
                                        <p:attrNameLst>
                                          <p:attrName>style.visibility</p:attrName>
                                        </p:attrNameLst>
                                      </p:cBhvr>
                                      <p:to>
                                        <p:strVal val="visible"/>
                                      </p:to>
                                    </p:set>
                                    <p:animEffect transition="in" filter="fade">
                                      <p:cBhvr>
                                        <p:cTn id="142" dur="500"/>
                                        <p:tgtEl>
                                          <p:spTgt spid="429"/>
                                        </p:tgtEl>
                                      </p:cBhvr>
                                    </p:animEffect>
                                  </p:childTnLst>
                                </p:cTn>
                              </p:par>
                              <p:par>
                                <p:cTn id="143" presetID="10" presetClass="exit" presetSubtype="0" fill="hold" grpId="1" nodeType="withEffect">
                                  <p:stCondLst>
                                    <p:cond delay="0"/>
                                  </p:stCondLst>
                                  <p:childTnLst>
                                    <p:animEffect transition="out" filter="fade">
                                      <p:cBhvr>
                                        <p:cTn id="144" dur="500"/>
                                        <p:tgtEl>
                                          <p:spTgt spid="439"/>
                                        </p:tgtEl>
                                      </p:cBhvr>
                                    </p:animEffect>
                                    <p:set>
                                      <p:cBhvr>
                                        <p:cTn id="145" dur="1" fill="hold">
                                          <p:stCondLst>
                                            <p:cond delay="499"/>
                                          </p:stCondLst>
                                        </p:cTn>
                                        <p:tgtEl>
                                          <p:spTgt spid="439"/>
                                        </p:tgtEl>
                                        <p:attrNameLst>
                                          <p:attrName>style.visibility</p:attrName>
                                        </p:attrNameLst>
                                      </p:cBhvr>
                                      <p:to>
                                        <p:strVal val="hidden"/>
                                      </p:to>
                                    </p:se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427"/>
                                        </p:tgtEl>
                                        <p:attrNameLst>
                                          <p:attrName>style.visibility</p:attrName>
                                        </p:attrNameLst>
                                      </p:cBhvr>
                                      <p:to>
                                        <p:strVal val="visible"/>
                                      </p:to>
                                    </p:set>
                                    <p:animEffect transition="in" filter="wipe(left)">
                                      <p:cBhvr>
                                        <p:cTn id="149" dur="500"/>
                                        <p:tgtEl>
                                          <p:spTgt spid="427"/>
                                        </p:tgtEl>
                                      </p:cBhvr>
                                    </p:animEffect>
                                  </p:childTnLst>
                                </p:cTn>
                              </p:par>
                            </p:childTnLst>
                          </p:cTn>
                        </p:par>
                        <p:par>
                          <p:cTn id="150" fill="hold">
                            <p:stCondLst>
                              <p:cond delay="1000"/>
                            </p:stCondLst>
                            <p:childTnLst>
                              <p:par>
                                <p:cTn id="151" presetID="22" presetClass="entr" presetSubtype="8" fill="hold" nodeType="afterEffect">
                                  <p:stCondLst>
                                    <p:cond delay="0"/>
                                  </p:stCondLst>
                                  <p:childTnLst>
                                    <p:set>
                                      <p:cBhvr>
                                        <p:cTn id="152" dur="1" fill="hold">
                                          <p:stCondLst>
                                            <p:cond delay="0"/>
                                          </p:stCondLst>
                                        </p:cTn>
                                        <p:tgtEl>
                                          <p:spTgt spid="430"/>
                                        </p:tgtEl>
                                        <p:attrNameLst>
                                          <p:attrName>style.visibility</p:attrName>
                                        </p:attrNameLst>
                                      </p:cBhvr>
                                      <p:to>
                                        <p:strVal val="visible"/>
                                      </p:to>
                                    </p:set>
                                    <p:animEffect transition="in" filter="wipe(left)">
                                      <p:cBhvr>
                                        <p:cTn id="153" dur="500"/>
                                        <p:tgtEl>
                                          <p:spTgt spid="430"/>
                                        </p:tgtEl>
                                      </p:cBhvr>
                                    </p:animEffect>
                                  </p:childTnLst>
                                </p:cTn>
                              </p:par>
                            </p:childTnLst>
                          </p:cTn>
                        </p:par>
                        <p:par>
                          <p:cTn id="154" fill="hold">
                            <p:stCondLst>
                              <p:cond delay="1500"/>
                            </p:stCondLst>
                            <p:childTnLst>
                              <p:par>
                                <p:cTn id="155" presetID="10" presetClass="entr" presetSubtype="0" fill="hold" grpId="1" nodeType="afterEffect">
                                  <p:stCondLst>
                                    <p:cond delay="0"/>
                                  </p:stCondLst>
                                  <p:childTnLst>
                                    <p:set>
                                      <p:cBhvr>
                                        <p:cTn id="156" dur="1" fill="hold">
                                          <p:stCondLst>
                                            <p:cond delay="0"/>
                                          </p:stCondLst>
                                        </p:cTn>
                                        <p:tgtEl>
                                          <p:spTgt spid="446"/>
                                        </p:tgtEl>
                                        <p:attrNameLst>
                                          <p:attrName>style.visibility</p:attrName>
                                        </p:attrNameLst>
                                      </p:cBhvr>
                                      <p:to>
                                        <p:strVal val="visible"/>
                                      </p:to>
                                    </p:set>
                                    <p:animEffect transition="in" filter="fade">
                                      <p:cBhvr>
                                        <p:cTn id="157" dur="500"/>
                                        <p:tgtEl>
                                          <p:spTgt spid="446"/>
                                        </p:tgtEl>
                                      </p:cBhvr>
                                    </p:animEffect>
                                  </p:childTnLst>
                                </p:cTn>
                              </p:par>
                              <p:par>
                                <p:cTn id="158" presetID="42" presetClass="path" presetSubtype="0" accel="50000" decel="50000" fill="hold" grpId="0" nodeType="withEffect">
                                  <p:stCondLst>
                                    <p:cond delay="0"/>
                                  </p:stCondLst>
                                  <p:childTnLst>
                                    <p:animMotion origin="layout" path="M -1.875E-6 -2.59259E-6 L 0.39492 -0.02754 " pathEditMode="relative" rAng="0" ptsTypes="AA">
                                      <p:cBhvr>
                                        <p:cTn id="159" dur="2000" fill="hold"/>
                                        <p:tgtEl>
                                          <p:spTgt spid="446"/>
                                        </p:tgtEl>
                                        <p:attrNameLst>
                                          <p:attrName>ppt_x</p:attrName>
                                          <p:attrName>ppt_y</p:attrName>
                                        </p:attrNameLst>
                                      </p:cBhvr>
                                      <p:rCtr x="19740" y="-1389"/>
                                    </p:animMotion>
                                  </p:childTnLst>
                                </p:cTn>
                              </p:par>
                              <p:par>
                                <p:cTn id="160" presetID="10" presetClass="entr" presetSubtype="0" fill="hold" nodeType="withEffect">
                                  <p:stCondLst>
                                    <p:cond delay="1500"/>
                                  </p:stCondLst>
                                  <p:childTnLst>
                                    <p:set>
                                      <p:cBhvr>
                                        <p:cTn id="161" dur="1" fill="hold">
                                          <p:stCondLst>
                                            <p:cond delay="0"/>
                                          </p:stCondLst>
                                        </p:cTn>
                                        <p:tgtEl>
                                          <p:spTgt spid="484"/>
                                        </p:tgtEl>
                                        <p:attrNameLst>
                                          <p:attrName>style.visibility</p:attrName>
                                        </p:attrNameLst>
                                      </p:cBhvr>
                                      <p:to>
                                        <p:strVal val="visible"/>
                                      </p:to>
                                    </p:set>
                                    <p:animEffect transition="in" filter="fade">
                                      <p:cBhvr>
                                        <p:cTn id="162" dur="500"/>
                                        <p:tgtEl>
                                          <p:spTgt spid="484"/>
                                        </p:tgtEl>
                                      </p:cBhvr>
                                    </p:animEffect>
                                  </p:childTnLst>
                                </p:cTn>
                              </p:par>
                              <p:par>
                                <p:cTn id="163" presetID="10" presetClass="entr" presetSubtype="0" fill="hold" grpId="1" nodeType="withEffect">
                                  <p:stCondLst>
                                    <p:cond delay="0"/>
                                  </p:stCondLst>
                                  <p:childTnLst>
                                    <p:set>
                                      <p:cBhvr>
                                        <p:cTn id="164" dur="1" fill="hold">
                                          <p:stCondLst>
                                            <p:cond delay="0"/>
                                          </p:stCondLst>
                                        </p:cTn>
                                        <p:tgtEl>
                                          <p:spTgt spid="444"/>
                                        </p:tgtEl>
                                        <p:attrNameLst>
                                          <p:attrName>style.visibility</p:attrName>
                                        </p:attrNameLst>
                                      </p:cBhvr>
                                      <p:to>
                                        <p:strVal val="visible"/>
                                      </p:to>
                                    </p:set>
                                    <p:animEffect transition="in" filter="fade">
                                      <p:cBhvr>
                                        <p:cTn id="165" dur="500"/>
                                        <p:tgtEl>
                                          <p:spTgt spid="444"/>
                                        </p:tgtEl>
                                      </p:cBhvr>
                                    </p:animEffect>
                                  </p:childTnLst>
                                </p:cTn>
                              </p:par>
                              <p:par>
                                <p:cTn id="166" presetID="42" presetClass="path" presetSubtype="0" accel="50000" decel="50000" fill="hold" grpId="0" nodeType="withEffect">
                                  <p:stCondLst>
                                    <p:cond delay="0"/>
                                  </p:stCondLst>
                                  <p:childTnLst>
                                    <p:animMotion origin="layout" path="M -1.875E-6 -2.59259E-6 L 0.39584 0.03102 " pathEditMode="relative" rAng="0" ptsTypes="AA">
                                      <p:cBhvr>
                                        <p:cTn id="167" dur="2000" fill="hold"/>
                                        <p:tgtEl>
                                          <p:spTgt spid="444"/>
                                        </p:tgtEl>
                                        <p:attrNameLst>
                                          <p:attrName>ppt_x</p:attrName>
                                          <p:attrName>ppt_y</p:attrName>
                                        </p:attrNameLst>
                                      </p:cBhvr>
                                      <p:rCtr x="19792" y="1551"/>
                                    </p:animMotion>
                                  </p:childTnLst>
                                </p:cTn>
                              </p:par>
                              <p:par>
                                <p:cTn id="168" presetID="10" presetClass="entr" presetSubtype="0" fill="hold" nodeType="withEffect">
                                  <p:stCondLst>
                                    <p:cond delay="1500"/>
                                  </p:stCondLst>
                                  <p:childTnLst>
                                    <p:set>
                                      <p:cBhvr>
                                        <p:cTn id="169" dur="1" fill="hold">
                                          <p:stCondLst>
                                            <p:cond delay="0"/>
                                          </p:stCondLst>
                                        </p:cTn>
                                        <p:tgtEl>
                                          <p:spTgt spid="466"/>
                                        </p:tgtEl>
                                        <p:attrNameLst>
                                          <p:attrName>style.visibility</p:attrName>
                                        </p:attrNameLst>
                                      </p:cBhvr>
                                      <p:to>
                                        <p:strVal val="visible"/>
                                      </p:to>
                                    </p:set>
                                    <p:animEffect transition="in" filter="fade">
                                      <p:cBhvr>
                                        <p:cTn id="170" dur="500"/>
                                        <p:tgtEl>
                                          <p:spTgt spid="46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000"/>
                                        <p:tgtEl>
                                          <p:spTgt spid="431"/>
                                        </p:tgtEl>
                                      </p:cBhvr>
                                    </p:animEffect>
                                  </p:childTnLst>
                                </p:cTn>
                              </p:par>
                              <p:par>
                                <p:cTn id="176" presetID="10" presetClass="exit" presetSubtype="0" fill="hold" nodeType="withEffect">
                                  <p:stCondLst>
                                    <p:cond delay="0"/>
                                  </p:stCondLst>
                                  <p:childTnLst>
                                    <p:animEffect transition="out" filter="fade">
                                      <p:cBhvr>
                                        <p:cTn id="177" dur="500"/>
                                        <p:tgtEl>
                                          <p:spTgt spid="430"/>
                                        </p:tgtEl>
                                      </p:cBhvr>
                                    </p:animEffect>
                                    <p:set>
                                      <p:cBhvr>
                                        <p:cTn id="178" dur="1" fill="hold">
                                          <p:stCondLst>
                                            <p:cond delay="499"/>
                                          </p:stCondLst>
                                        </p:cTn>
                                        <p:tgtEl>
                                          <p:spTgt spid="430"/>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484"/>
                                        </p:tgtEl>
                                      </p:cBhvr>
                                    </p:animEffect>
                                    <p:set>
                                      <p:cBhvr>
                                        <p:cTn id="181" dur="1" fill="hold">
                                          <p:stCondLst>
                                            <p:cond delay="499"/>
                                          </p:stCondLst>
                                        </p:cTn>
                                        <p:tgtEl>
                                          <p:spTgt spid="484"/>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466"/>
                                        </p:tgtEl>
                                      </p:cBhvr>
                                    </p:animEffect>
                                    <p:set>
                                      <p:cBhvr>
                                        <p:cTn id="184" dur="1" fill="hold">
                                          <p:stCondLst>
                                            <p:cond delay="499"/>
                                          </p:stCondLst>
                                        </p:cTn>
                                        <p:tgtEl>
                                          <p:spTgt spid="466"/>
                                        </p:tgtEl>
                                        <p:attrNameLst>
                                          <p:attrName>style.visibility</p:attrName>
                                        </p:attrNameLst>
                                      </p:cBhvr>
                                      <p:to>
                                        <p:strVal val="hidden"/>
                                      </p:to>
                                    </p:set>
                                  </p:childTnLst>
                                </p:cTn>
                              </p:par>
                              <p:par>
                                <p:cTn id="185" presetID="10" presetClass="exit" presetSubtype="0" fill="hold" grpId="2" nodeType="withEffect">
                                  <p:stCondLst>
                                    <p:cond delay="0"/>
                                  </p:stCondLst>
                                  <p:childTnLst>
                                    <p:animEffect transition="out" filter="fade">
                                      <p:cBhvr>
                                        <p:cTn id="186" dur="500"/>
                                        <p:tgtEl>
                                          <p:spTgt spid="446"/>
                                        </p:tgtEl>
                                      </p:cBhvr>
                                    </p:animEffect>
                                    <p:set>
                                      <p:cBhvr>
                                        <p:cTn id="187" dur="1" fill="hold">
                                          <p:stCondLst>
                                            <p:cond delay="499"/>
                                          </p:stCondLst>
                                        </p:cTn>
                                        <p:tgtEl>
                                          <p:spTgt spid="446"/>
                                        </p:tgtEl>
                                        <p:attrNameLst>
                                          <p:attrName>style.visibility</p:attrName>
                                        </p:attrNameLst>
                                      </p:cBhvr>
                                      <p:to>
                                        <p:strVal val="hidden"/>
                                      </p:to>
                                    </p:set>
                                  </p:childTnLst>
                                </p:cTn>
                              </p:par>
                              <p:par>
                                <p:cTn id="188" presetID="10" presetClass="exit" presetSubtype="0" fill="hold" grpId="2" nodeType="withEffect">
                                  <p:stCondLst>
                                    <p:cond delay="0"/>
                                  </p:stCondLst>
                                  <p:childTnLst>
                                    <p:animEffect transition="out" filter="fade">
                                      <p:cBhvr>
                                        <p:cTn id="189" dur="500"/>
                                        <p:tgtEl>
                                          <p:spTgt spid="444"/>
                                        </p:tgtEl>
                                      </p:cBhvr>
                                    </p:animEffect>
                                    <p:set>
                                      <p:cBhvr>
                                        <p:cTn id="190" dur="1" fill="hold">
                                          <p:stCondLst>
                                            <p:cond delay="499"/>
                                          </p:stCondLst>
                                        </p:cTn>
                                        <p:tgtEl>
                                          <p:spTgt spid="444"/>
                                        </p:tgtEl>
                                        <p:attrNameLst>
                                          <p:attrName>style.visibility</p:attrName>
                                        </p:attrNameLst>
                                      </p:cBhvr>
                                      <p:to>
                                        <p:strVal val="hidden"/>
                                      </p:to>
                                    </p:set>
                                  </p:childTnLst>
                                </p:cTn>
                              </p:par>
                              <p:par>
                                <p:cTn id="191" presetID="10" presetClass="entr" presetSubtype="0" fill="hold" grpId="0" nodeType="withEffect">
                                  <p:stCondLst>
                                    <p:cond delay="600"/>
                                  </p:stCondLst>
                                  <p:childTnLst>
                                    <p:set>
                                      <p:cBhvr>
                                        <p:cTn id="192" dur="1" fill="hold">
                                          <p:stCondLst>
                                            <p:cond delay="0"/>
                                          </p:stCondLst>
                                        </p:cTn>
                                        <p:tgtEl>
                                          <p:spTgt spid="426"/>
                                        </p:tgtEl>
                                        <p:attrNameLst>
                                          <p:attrName>style.visibility</p:attrName>
                                        </p:attrNameLst>
                                      </p:cBhvr>
                                      <p:to>
                                        <p:strVal val="visible"/>
                                      </p:to>
                                    </p:set>
                                    <p:animEffect transition="in" filter="fade">
                                      <p:cBhvr>
                                        <p:cTn id="193" dur="500"/>
                                        <p:tgtEl>
                                          <p:spTgt spid="426"/>
                                        </p:tgtEl>
                                      </p:cBhvr>
                                    </p:animEffect>
                                  </p:childTnLst>
                                </p:cTn>
                              </p:par>
                            </p:childTnLst>
                          </p:cTn>
                        </p:par>
                        <p:par>
                          <p:cTn id="194" fill="hold">
                            <p:stCondLst>
                              <p:cond delay="1100"/>
                            </p:stCondLst>
                            <p:childTnLst>
                              <p:par>
                                <p:cTn id="195" presetID="22" presetClass="entr" presetSubtype="1" fill="hold" nodeType="afterEffect">
                                  <p:stCondLst>
                                    <p:cond delay="0"/>
                                  </p:stCondLst>
                                  <p:childTnLst>
                                    <p:set>
                                      <p:cBhvr>
                                        <p:cTn id="196" dur="1" fill="hold">
                                          <p:stCondLst>
                                            <p:cond delay="0"/>
                                          </p:stCondLst>
                                        </p:cTn>
                                        <p:tgtEl>
                                          <p:spTgt spid="432"/>
                                        </p:tgtEl>
                                        <p:attrNameLst>
                                          <p:attrName>style.visibility</p:attrName>
                                        </p:attrNameLst>
                                      </p:cBhvr>
                                      <p:to>
                                        <p:strVal val="visible"/>
                                      </p:to>
                                    </p:set>
                                    <p:animEffect transition="in" filter="wipe(up)">
                                      <p:cBhvr>
                                        <p:cTn id="197" dur="500"/>
                                        <p:tgtEl>
                                          <p:spTgt spid="432"/>
                                        </p:tgtEl>
                                      </p:cBhvr>
                                    </p:animEffect>
                                  </p:childTnLst>
                                </p:cTn>
                              </p:par>
                            </p:childTnLst>
                          </p:cTn>
                        </p:par>
                        <p:par>
                          <p:cTn id="198" fill="hold">
                            <p:stCondLst>
                              <p:cond delay="1600"/>
                            </p:stCondLst>
                            <p:childTnLst>
                              <p:par>
                                <p:cTn id="199" presetID="10" presetClass="entr" presetSubtype="0" fill="hold" grpId="1" nodeType="afterEffect">
                                  <p:stCondLst>
                                    <p:cond delay="0"/>
                                  </p:stCondLst>
                                  <p:childTnLst>
                                    <p:set>
                                      <p:cBhvr>
                                        <p:cTn id="200" dur="1" fill="hold">
                                          <p:stCondLst>
                                            <p:cond delay="0"/>
                                          </p:stCondLst>
                                        </p:cTn>
                                        <p:tgtEl>
                                          <p:spTgt spid="445"/>
                                        </p:tgtEl>
                                        <p:attrNameLst>
                                          <p:attrName>style.visibility</p:attrName>
                                        </p:attrNameLst>
                                      </p:cBhvr>
                                      <p:to>
                                        <p:strVal val="visible"/>
                                      </p:to>
                                    </p:set>
                                    <p:animEffect transition="in" filter="fade">
                                      <p:cBhvr>
                                        <p:cTn id="201" dur="500"/>
                                        <p:tgtEl>
                                          <p:spTgt spid="445"/>
                                        </p:tgtEl>
                                      </p:cBhvr>
                                    </p:animEffect>
                                  </p:childTnLst>
                                </p:cTn>
                              </p:par>
                              <p:par>
                                <p:cTn id="202" presetID="42" presetClass="path" presetSubtype="0" accel="50000" decel="50000" fill="hold" grpId="0" nodeType="withEffect">
                                  <p:stCondLst>
                                    <p:cond delay="0"/>
                                  </p:stCondLst>
                                  <p:childTnLst>
                                    <p:animMotion origin="layout" path="M -1.875E-6 -2.59259E-6 L 0.39557 0.20162 " pathEditMode="relative" rAng="0" ptsTypes="AA">
                                      <p:cBhvr>
                                        <p:cTn id="203" dur="2000" fill="hold"/>
                                        <p:tgtEl>
                                          <p:spTgt spid="445"/>
                                        </p:tgtEl>
                                        <p:attrNameLst>
                                          <p:attrName>ppt_x</p:attrName>
                                          <p:attrName>ppt_y</p:attrName>
                                        </p:attrNameLst>
                                      </p:cBhvr>
                                      <p:rCtr x="19779" y="10069"/>
                                    </p:animMotion>
                                  </p:childTnLst>
                                </p:cTn>
                              </p:par>
                              <p:par>
                                <p:cTn id="204" presetID="10" presetClass="entr" presetSubtype="0" fill="hold" nodeType="withEffect">
                                  <p:stCondLst>
                                    <p:cond delay="1700"/>
                                  </p:stCondLst>
                                  <p:childTnLst>
                                    <p:set>
                                      <p:cBhvr>
                                        <p:cTn id="205" dur="1" fill="hold">
                                          <p:stCondLst>
                                            <p:cond delay="0"/>
                                          </p:stCondLst>
                                        </p:cTn>
                                        <p:tgtEl>
                                          <p:spTgt spid="448"/>
                                        </p:tgtEl>
                                        <p:attrNameLst>
                                          <p:attrName>style.visibility</p:attrName>
                                        </p:attrNameLst>
                                      </p:cBhvr>
                                      <p:to>
                                        <p:strVal val="visible"/>
                                      </p:to>
                                    </p:set>
                                    <p:animEffect transition="in" filter="fade">
                                      <p:cBhvr>
                                        <p:cTn id="206"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394" grpId="0" animBg="1"/>
      <p:bldP spid="425" grpId="0" animBg="1"/>
      <p:bldP spid="425" grpId="1" animBg="1"/>
      <p:bldP spid="426" grpId="0" animBg="1"/>
      <p:bldP spid="429" grpId="0" animBg="1"/>
      <p:bldP spid="435" grpId="0" animBg="1"/>
      <p:bldP spid="435" grpId="1" animBg="1"/>
      <p:bldP spid="436" grpId="0" animBg="1"/>
      <p:bldP spid="436" grpId="1" animBg="1"/>
      <p:bldP spid="437" grpId="0" animBg="1"/>
      <p:bldP spid="437" grpId="1" animBg="1"/>
      <p:bldP spid="438" grpId="0" animBg="1"/>
      <p:bldP spid="438" grpId="1" animBg="1"/>
      <p:bldP spid="439" grpId="0" animBg="1"/>
      <p:bldP spid="439"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t="-2222"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8"/>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2"/>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4"/>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5" y="4117717"/>
            <a:ext cx="8253428" cy="863535"/>
            <a:chOff x="2086455" y="4577125"/>
            <a:chExt cx="8253428"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5" y="4586180"/>
              <a:ext cx="1242960" cy="369332"/>
            </a:xfrm>
            <a:prstGeom prst="rect">
              <a:avLst/>
            </a:prstGeom>
            <a:noFill/>
          </p:spPr>
          <p:txBody>
            <a:bodyPr wrap="square" rtlCol="0">
              <a:spAutoFit/>
            </a:bodyPr>
            <a:lstStyle/>
            <a:p>
              <a:r>
                <a:rPr lang="en-US" b="1"/>
                <a:t>Pepsi</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69332"/>
            </a:xfrm>
            <a:prstGeom prst="rect">
              <a:avLst/>
            </a:prstGeom>
            <a:noFill/>
          </p:spPr>
          <p:txBody>
            <a:bodyPr wrap="square" rtlCol="0">
              <a:spAutoFit/>
            </a:bodyPr>
            <a:lstStyle/>
            <a:p>
              <a:r>
                <a:rPr lang="en-US" b="1"/>
                <a:t>Walmart</a:t>
              </a:r>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242960" cy="369332"/>
            </a:xfrm>
            <a:prstGeom prst="rect">
              <a:avLst/>
            </a:prstGeom>
            <a:noFill/>
          </p:spPr>
          <p:txBody>
            <a:bodyPr wrap="square" rtlCol="0">
              <a:spAutoFit/>
            </a:bodyPr>
            <a:lstStyle/>
            <a:p>
              <a:r>
                <a:rPr lang="en-US" b="1"/>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2"/>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2"/>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2"/>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4"/>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2" y="3207927"/>
            <a:ext cx="8253428" cy="863535"/>
            <a:chOff x="2074301" y="3667334"/>
            <a:chExt cx="8253428"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1" y="3667334"/>
              <a:ext cx="8253428" cy="863535"/>
              <a:chOff x="2062147" y="202173"/>
              <a:chExt cx="8253428"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7" y="211228"/>
                <a:ext cx="1242960" cy="369332"/>
              </a:xfrm>
              <a:prstGeom prst="rect">
                <a:avLst/>
              </a:prstGeom>
              <a:noFill/>
            </p:spPr>
            <p:txBody>
              <a:bodyPr wrap="square" rtlCol="0">
                <a:spAutoFit/>
              </a:bodyPr>
              <a:lstStyle/>
              <a:p>
                <a:r>
                  <a:rPr lang="en-US" b="1"/>
                  <a:t>Coke</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7" y="1395663"/>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69332"/>
            </a:xfrm>
            <a:prstGeom prst="rect">
              <a:avLst/>
            </a:prstGeom>
            <a:noFill/>
          </p:spPr>
          <p:txBody>
            <a:bodyPr wrap="square" rtlCol="0">
              <a:spAutoFit/>
            </a:bodyPr>
            <a:lstStyle/>
            <a:p>
              <a:r>
                <a:rPr lang="en-US" b="1"/>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2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a:t>Deploying &amp; Managing Reliable 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12598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169551"/>
          </a:xfrm>
        </p:spPr>
        <p:txBody>
          <a:bodyPr/>
          <a:lstStyle/>
          <a:p>
            <a:r>
              <a:rPr lang="en-US"/>
              <a:t>Helm Charts</a:t>
            </a:r>
          </a:p>
          <a:p>
            <a:pPr lvl="1"/>
            <a:r>
              <a:rPr lang="en-US"/>
              <a:t>Kubernetes application deployment declaration</a:t>
            </a:r>
          </a:p>
          <a:p>
            <a:pPr lvl="1"/>
            <a:endParaRPr lang="en-US"/>
          </a:p>
        </p:txBody>
      </p:sp>
    </p:spTree>
    <p:extLst>
      <p:ext uri="{BB962C8B-B14F-4D97-AF65-F5344CB8AC3E}">
        <p14:creationId xmlns:p14="http://schemas.microsoft.com/office/powerpoint/2010/main" val="20704191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Deployment to AKS</a:t>
            </a:r>
          </a:p>
          <a:p>
            <a:r>
              <a:rPr lang="en-US"/>
              <a:t>Azure Kubernetes Service</a:t>
            </a:r>
          </a:p>
        </p:txBody>
      </p:sp>
    </p:spTree>
    <p:extLst>
      <p:ext uri="{BB962C8B-B14F-4D97-AF65-F5344CB8AC3E}">
        <p14:creationId xmlns:p14="http://schemas.microsoft.com/office/powerpoint/2010/main" val="393410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3533275"/>
          </a:xfrm>
        </p:spPr>
        <p:txBody>
          <a:bodyPr/>
          <a:lstStyle/>
          <a:p>
            <a:r>
              <a:rPr lang="en-US"/>
              <a:t>Building 100% reliability is like chasing chickens</a:t>
            </a:r>
          </a:p>
          <a:p>
            <a:r>
              <a:rPr lang="en-US"/>
              <a:t>Accept failure and you’ll sleep well at night</a:t>
            </a:r>
          </a:p>
          <a:p>
            <a:r>
              <a:rPr lang="en-US"/>
              <a:t>Use the modern tools and technologies</a:t>
            </a:r>
          </a:p>
          <a:p>
            <a:r>
              <a:rPr lang="en-US"/>
              <a:t>	Containers are the “unreliable” packaging format</a:t>
            </a:r>
          </a:p>
          <a:p>
            <a:r>
              <a:rPr lang="en-US"/>
              <a:t>	Orchestrators (Kubernetes) are your nighttime managers</a:t>
            </a:r>
          </a:p>
          <a:p>
            <a:r>
              <a:rPr lang="en-US"/>
              <a:t>	Take the time to fully adapt – this is a paradigm shift</a:t>
            </a:r>
          </a:p>
          <a:p>
            <a:r>
              <a:rPr lang="en-US"/>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t>Scrub checklist</a:t>
            </a:r>
          </a:p>
        </p:txBody>
      </p:sp>
      <p:sp>
        <p:nvSpPr>
          <p:cNvPr id="13" name="Text Placeholder 13"/>
          <p:cNvSpPr>
            <a:spLocks noGrp="1"/>
          </p:cNvSpPr>
          <p:nvPr>
            <p:ph type="body" sz="quarter" idx="4294967295"/>
          </p:nvPr>
        </p:nvSpPr>
        <p:spPr>
          <a:xfrm>
            <a:off x="584200" y="1436688"/>
            <a:ext cx="11314113" cy="5201424"/>
          </a:xfrm>
        </p:spPr>
        <p:txBody>
          <a:bodyPr lIns="0" tIns="0" rIns="0" bIns="0"/>
          <a:lstStyle/>
          <a:p>
            <a:pPr marL="0" indent="0">
              <a:buNone/>
            </a:pPr>
            <a:r>
              <a:rPr lang="en-US" sz="1600">
                <a:gradFill>
                  <a:gsLst>
                    <a:gs pos="25664">
                      <a:srgbClr val="FFFFFF"/>
                    </a:gs>
                    <a:gs pos="58000">
                      <a:srgbClr val="FFFFFF"/>
                    </a:gs>
                  </a:gsLst>
                  <a:lin ang="5400000" scaled="0"/>
                </a:gradFill>
                <a:latin typeface="+mn-lt"/>
                <a:cs typeface="+mn-cs"/>
              </a:rPr>
              <a:t>Upload your final deck on the speaker portal on or before May 4, 2018 at 5:00pm PST and receive priority for expedited deck scrub. If you are not able to upload the deck, bring it to the Speaker Workroom as soon as possible and your deck</a:t>
            </a:r>
            <a:br>
              <a:rPr lang="en-US" sz="1600">
                <a:gradFill>
                  <a:gsLst>
                    <a:gs pos="25664">
                      <a:srgbClr val="FFFFFF"/>
                    </a:gs>
                    <a:gs pos="58000">
                      <a:srgbClr val="FFFFFF"/>
                    </a:gs>
                  </a:gsLst>
                  <a:lin ang="5400000" scaled="0"/>
                </a:gradFill>
                <a:latin typeface="+mn-lt"/>
                <a:cs typeface="+mn-cs"/>
              </a:rPr>
            </a:br>
            <a:r>
              <a:rPr lang="en-US" sz="1600">
                <a:gradFill>
                  <a:gsLst>
                    <a:gs pos="25664">
                      <a:srgbClr val="FFFFFF"/>
                    </a:gs>
                    <a:gs pos="58000">
                      <a:srgbClr val="FFFFFF"/>
                    </a:gs>
                  </a:gsLst>
                  <a:lin ang="5400000" scaled="0"/>
                </a:gradFill>
                <a:latin typeface="+mn-lt"/>
                <a:cs typeface="+mn-cs"/>
              </a:rPr>
              <a:t>will be queued up to complete deck scrub.</a:t>
            </a:r>
            <a:endParaRPr lang="en-US" sz="1800" b="1">
              <a:gradFill>
                <a:gsLst>
                  <a:gs pos="25664">
                    <a:srgbClr val="FFFFFF"/>
                  </a:gs>
                  <a:gs pos="58000">
                    <a:srgbClr val="FFFFFF"/>
                  </a:gs>
                </a:gsLst>
                <a:lin ang="5400000" scaled="0"/>
              </a:gradFill>
              <a:latin typeface="+mn-lt"/>
            </a:endParaRPr>
          </a:p>
          <a:p>
            <a:pPr marL="0" indent="0">
              <a:spcBef>
                <a:spcPts val="1200"/>
              </a:spcBef>
              <a:buNone/>
            </a:pPr>
            <a:r>
              <a:rPr lang="en-US" sz="1800" b="1">
                <a:solidFill>
                  <a:srgbClr val="FFC000"/>
                </a:solidFill>
                <a:latin typeface="+mn-lt"/>
              </a:rPr>
              <a:t>The Scrub Process will include:</a:t>
            </a:r>
            <a:endParaRPr lang="en-US" sz="1600">
              <a:solidFill>
                <a:srgbClr val="FFC000"/>
              </a:solidFill>
              <a:latin typeface="+mn-lt"/>
              <a:cs typeface="+mn-cs"/>
            </a:endParaRP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Verification that required slides are included</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non-template logos and graphics from the walk-in slide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unused placeholder slides from the deck</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all comments, hidden slides and speaker notes from slides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Set file properties box</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Reset printability to grayscale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Notify Speaker of any images identified as unlicensed for immediate resolution</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Rename PPT file to match naming convention</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Correct session title and session code to match Schedule Builder</a:t>
            </a:r>
          </a:p>
          <a:p>
            <a:pPr marL="0" indent="0" defTabSz="914102" fontAlgn="base">
              <a:spcBef>
                <a:spcPts val="1200"/>
              </a:spcBef>
              <a:spcAft>
                <a:spcPct val="0"/>
              </a:spcAft>
              <a:buNone/>
            </a:pPr>
            <a:r>
              <a:rPr lang="en-US" sz="1600">
                <a:gradFill>
                  <a:gsLst>
                    <a:gs pos="25664">
                      <a:srgbClr val="FFFFFF"/>
                    </a:gs>
                    <a:gs pos="58000">
                      <a:srgbClr val="FFFFFF"/>
                    </a:gs>
                  </a:gsLst>
                  <a:lin ang="5400000" scaled="0"/>
                </a:gradFill>
                <a:latin typeface="+mn-lt"/>
                <a:cs typeface="+mn-cs"/>
              </a:rPr>
              <a:t>PRINTING: This template is intentionally set to print in color or grayscale, not black and white</a:t>
            </a:r>
          </a:p>
          <a:p>
            <a:pPr marL="0" indent="0">
              <a:spcBef>
                <a:spcPts val="1200"/>
              </a:spcBef>
              <a:buNone/>
            </a:pPr>
            <a:r>
              <a:rPr lang="en-US" sz="1800" b="1">
                <a:solidFill>
                  <a:srgbClr val="FFC000"/>
                </a:solidFill>
                <a:latin typeface="+mn-lt"/>
              </a:rPr>
              <a:t>As speakers, you must:</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Use the provided event template and associated colors, fonts, layout and transition slides</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Correct product names to follow applicable branding rules</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unlicensed images</a:t>
            </a:r>
          </a:p>
          <a:p>
            <a:pPr marL="0" indent="0" defTabSz="914102" fontAlgn="base">
              <a:spcBef>
                <a:spcPct val="0"/>
              </a:spcBef>
              <a:spcAft>
                <a:spcPct val="0"/>
              </a:spcAft>
              <a:buNone/>
            </a:pPr>
            <a:endParaRPr lang="en-US" sz="1600">
              <a:gradFill>
                <a:gsLst>
                  <a:gs pos="25664">
                    <a:srgbClr val="FFFFFF"/>
                  </a:gs>
                  <a:gs pos="58000">
                    <a:srgbClr val="FFFFFF"/>
                  </a:gs>
                </a:gsLst>
                <a:lin ang="5400000" scaled="0"/>
              </a:gradFill>
              <a:latin typeface="+mn-lt"/>
              <a:cs typeface="+mn-cs"/>
            </a:endParaRPr>
          </a:p>
        </p:txBody>
      </p:sp>
    </p:spTree>
    <p:extLst>
      <p:ext uri="{BB962C8B-B14F-4D97-AF65-F5344CB8AC3E}">
        <p14:creationId xmlns:p14="http://schemas.microsoft.com/office/powerpoint/2010/main" val="3245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a:t>Brand photography library</a:t>
            </a:r>
          </a:p>
        </p:txBody>
      </p:sp>
      <p:sp>
        <p:nvSpPr>
          <p:cNvPr id="3" name="TextBox 2">
            <a:extLst>
              <a:ext uri="{FF2B5EF4-FFF2-40B4-BE49-F238E27FC236}">
                <a16:creationId xmlns:a16="http://schemas.microsoft.com/office/drawing/2014/main" id="{1F430680-127E-4C3C-A3FE-2B76F9C4A076}"/>
              </a:ext>
            </a:extLst>
          </p:cNvPr>
          <p:cNvSpPr txBox="1"/>
          <p:nvPr/>
        </p:nvSpPr>
        <p:spPr>
          <a:xfrm>
            <a:off x="590868" y="1249511"/>
            <a:ext cx="3474720" cy="64120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photography resources?</a:t>
            </a:r>
          </a:p>
          <a:p>
            <a:pPr defTabSz="903827">
              <a:spcBef>
                <a:spcPts val="775"/>
              </a:spcBef>
              <a:buSzPct val="90000"/>
              <a:defRPr/>
            </a:pPr>
            <a:r>
              <a:rPr lang="en-US" sz="1400"/>
              <a:t>Explore the library on </a:t>
            </a:r>
            <a:r>
              <a:rPr lang="en-US" sz="1400">
                <a:hlinkClick r:id="rId2"/>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C2138D4-FAE3-4AED-A954-C6A7DBA47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376" y="2163382"/>
            <a:ext cx="11018520" cy="4105656"/>
          </a:xfrm>
          <a:prstGeom prst="rect">
            <a:avLst/>
          </a:prstGeom>
        </p:spPr>
      </p:pic>
    </p:spTree>
    <p:extLst>
      <p:ext uri="{BB962C8B-B14F-4D97-AF65-F5344CB8AC3E}">
        <p14:creationId xmlns:p14="http://schemas.microsoft.com/office/powerpoint/2010/main" val="5946784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40A7-1F84-4395-8872-0ED143B7325B}"/>
              </a:ext>
            </a:extLst>
          </p:cNvPr>
          <p:cNvSpPr>
            <a:spLocks noGrp="1"/>
          </p:cNvSpPr>
          <p:nvPr>
            <p:ph type="title"/>
          </p:nvPr>
        </p:nvSpPr>
        <p:spPr/>
        <p:txBody>
          <a:bodyPr/>
          <a:lstStyle/>
          <a:p>
            <a:r>
              <a:rPr lang="en-US"/>
              <a:t>Illustration library</a:t>
            </a:r>
          </a:p>
        </p:txBody>
      </p:sp>
      <p:sp>
        <p:nvSpPr>
          <p:cNvPr id="3" name="TextBox 2">
            <a:extLst>
              <a:ext uri="{FF2B5EF4-FFF2-40B4-BE49-F238E27FC236}">
                <a16:creationId xmlns:a16="http://schemas.microsoft.com/office/drawing/2014/main" id="{52DA75AD-900B-4000-A1E1-EA3DAC554853}"/>
              </a:ext>
            </a:extLst>
          </p:cNvPr>
          <p:cNvSpPr txBox="1"/>
          <p:nvPr/>
        </p:nvSpPr>
        <p:spPr>
          <a:xfrm>
            <a:off x="590868" y="1249511"/>
            <a:ext cx="3474720" cy="64120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illustration resources?</a:t>
            </a:r>
          </a:p>
          <a:p>
            <a:pPr defTabSz="903827">
              <a:spcBef>
                <a:spcPts val="775"/>
              </a:spcBef>
              <a:buSzPct val="90000"/>
              <a:defRPr/>
            </a:pPr>
            <a:r>
              <a:rPr lang="en-US" sz="1400"/>
              <a:t>Explore the library on </a:t>
            </a:r>
            <a:r>
              <a:rPr lang="en-US" sz="1400">
                <a:hlinkClick r:id="rId2"/>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8E5F3DC-207E-4017-A91B-F68BA90E6F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0868" y="2167806"/>
            <a:ext cx="11018520" cy="4103105"/>
          </a:xfrm>
          <a:prstGeom prst="rect">
            <a:avLst/>
          </a:prstGeom>
        </p:spPr>
      </p:pic>
    </p:spTree>
    <p:extLst>
      <p:ext uri="{BB962C8B-B14F-4D97-AF65-F5344CB8AC3E}">
        <p14:creationId xmlns:p14="http://schemas.microsoft.com/office/powerpoint/2010/main" val="3832688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122363"/>
            <a:ext cx="9144000" cy="1332970"/>
          </a:xfrm>
        </p:spPr>
        <p:txBody>
          <a:bodyPr/>
          <a:lstStyle/>
          <a:p>
            <a:r>
              <a:rPr lang="en-US"/>
              <a:t>ACR Build</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hlinkClick r:id="rId5"/>
              </a:rPr>
              <a:t>aka.ms/acr/build</a:t>
            </a:r>
            <a:endParaRPr lang="en-US"/>
          </a:p>
          <a:p>
            <a:endParaRPr lang="en-US"/>
          </a:p>
          <a:p>
            <a:r>
              <a:rPr lang="en-US"/>
              <a:t>@</a:t>
            </a:r>
            <a:r>
              <a:rPr lang="en-US" err="1"/>
              <a:t>SteveLasker</a:t>
            </a:r>
            <a:endParaRPr lang="en-US">
              <a:hlinkClick r:id="rId6"/>
            </a:endParaRPr>
          </a:p>
          <a:p>
            <a:r>
              <a:rPr lang="en-US">
                <a:hlinkClick r:id="rId6"/>
              </a:rPr>
              <a:t>blogs.msdn.microsoft.com/SteveLasker</a:t>
            </a:r>
            <a:endParaRPr lang="en-US"/>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4159"/>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527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sp>
        <p:nvSpPr>
          <p:cNvPr id="197" name="Rectangle 196"/>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200" name="Rectangle 199"/>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0" y="162752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a:gradFill>
                  <a:gsLst>
                    <a:gs pos="2917">
                      <a:schemeClr val="tx1"/>
                    </a:gs>
                    <a:gs pos="30000">
                      <a:schemeClr val="tx1"/>
                    </a:gs>
                  </a:gsLst>
                  <a:lin ang="5400000" scaled="0"/>
                </a:gradFill>
              </a:rPr>
              <a:t>OS &amp; Framework Patching</a:t>
            </a:r>
          </a:p>
          <a:p>
            <a:pPr>
              <a:lnSpc>
                <a:spcPct val="90000"/>
              </a:lnSpc>
              <a:spcAft>
                <a:spcPts val="600"/>
              </a:spcAft>
            </a:pPr>
            <a:r>
              <a:rPr lang="en-US">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0592"/>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159"/>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126" name="Picture 4" descr="Related image">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200"/>
                                        </p:tgtEl>
                                        <p:attrNameLst>
                                          <p:attrName>style.visibility</p:attrName>
                                        </p:attrNameLst>
                                      </p:cBhvr>
                                      <p:to>
                                        <p:strVal val="visible"/>
                                      </p:to>
                                    </p:set>
                                    <p:animEffect transition="in" filter="wipe(left)">
                                      <p:cBhvr>
                                        <p:cTn id="97" dur="500"/>
                                        <p:tgtEl>
                                          <p:spTgt spid="200"/>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197"/>
                                        </p:tgtEl>
                                        <p:attrNameLst>
                                          <p:attrName>style.visibility</p:attrName>
                                        </p:attrNameLst>
                                      </p:cBhvr>
                                      <p:to>
                                        <p:strVal val="visible"/>
                                      </p:to>
                                    </p:set>
                                    <p:animEffect transition="in" filter="wipe(left)">
                                      <p:cBhvr>
                                        <p:cTn id="101" dur="500"/>
                                        <p:tgtEl>
                                          <p:spTgt spid="19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60"/>
                                        </p:tgtEl>
                                      </p:cBhvr>
                                    </p:animEffect>
                                    <p:set>
                                      <p:cBhvr>
                                        <p:cTn id="136" dur="1" fill="hold">
                                          <p:stCondLst>
                                            <p:cond delay="499"/>
                                          </p:stCondLst>
                                        </p:cTn>
                                        <p:tgtEl>
                                          <p:spTgt spid="16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60" grpId="1" animBg="1"/>
      <p:bldP spid="197" grpId="0" animBg="1"/>
      <p:bldP spid="200"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923330"/>
          </a:xfrm>
        </p:spPr>
        <p:txBody>
          <a:bodyPr/>
          <a:lstStyle/>
          <a:p>
            <a:r>
              <a:rPr lang="en-US"/>
              <a:t>Docker Build</a:t>
            </a:r>
          </a:p>
          <a:p>
            <a:r>
              <a:rPr lang="en-US"/>
              <a:t>Docker Run</a:t>
            </a:r>
          </a:p>
          <a:p>
            <a:r>
              <a:rPr lang="en-US"/>
              <a:t>…the inner loop</a:t>
            </a:r>
          </a:p>
        </p:txBody>
      </p:sp>
    </p:spTree>
    <p:extLst>
      <p:ext uri="{BB962C8B-B14F-4D97-AF65-F5344CB8AC3E}">
        <p14:creationId xmlns:p14="http://schemas.microsoft.com/office/powerpoint/2010/main" val="29475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79661" y="1469581"/>
            <a:ext cx="3352325" cy="2337041"/>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6090928" y="1724118"/>
            <a:ext cx="3523328" cy="3085625"/>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latin typeface="Lucida Console" panose="020B0609040504020204" pitchFamily="49" charset="0"/>
                </a:rPr>
                <a:t>DOCKER_HOST</a:t>
              </a:r>
            </a:p>
          </p:txBody>
        </p:sp>
      </p:grpSp>
      <p:grpSp>
        <p:nvGrpSpPr>
          <p:cNvPr id="29" name="Group 28"/>
          <p:cNvGrpSpPr/>
          <p:nvPr/>
        </p:nvGrpSpPr>
        <p:grpSpPr>
          <a:xfrm>
            <a:off x="7960686" y="2371152"/>
            <a:ext cx="1513967" cy="2261450"/>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Images</a:t>
              </a:r>
            </a:p>
          </p:txBody>
        </p:sp>
      </p:grpSp>
      <p:grpSp>
        <p:nvGrpSpPr>
          <p:cNvPr id="2048" name="Group 2047"/>
          <p:cNvGrpSpPr/>
          <p:nvPr/>
        </p:nvGrpSpPr>
        <p:grpSpPr>
          <a:xfrm>
            <a:off x="6268824" y="2371152"/>
            <a:ext cx="1513967" cy="2261450"/>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Containers</a:t>
              </a:r>
            </a:p>
          </p:txBody>
        </p:sp>
      </p:grpSp>
      <p:grpSp>
        <p:nvGrpSpPr>
          <p:cNvPr id="28" name="Group 27"/>
          <p:cNvGrpSpPr/>
          <p:nvPr/>
        </p:nvGrpSpPr>
        <p:grpSpPr>
          <a:xfrm>
            <a:off x="8105164" y="3409542"/>
            <a:ext cx="557233" cy="557233"/>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pic>
          <p:nvPicPr>
            <p:cNvPr id="20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a:solidFill>
                  <a:schemeClr val="tx1"/>
                </a:solidFill>
                <a:latin typeface="Lucida Console" panose="020B0609040504020204" pitchFamily="49" charset="0"/>
              </a:rPr>
              <a:t>Docker build</a:t>
            </a:r>
          </a:p>
        </p:txBody>
      </p:sp>
      <p:grpSp>
        <p:nvGrpSpPr>
          <p:cNvPr id="18" name="Group 17"/>
          <p:cNvGrpSpPr/>
          <p:nvPr/>
        </p:nvGrpSpPr>
        <p:grpSpPr>
          <a:xfrm>
            <a:off x="216714" y="4077841"/>
            <a:ext cx="3352326" cy="2082504"/>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r>
                <a:rPr lang="en-US" sz="1600" kern="0">
                  <a:solidFill>
                    <a:schemeClr val="bg1"/>
                  </a:solidFill>
                </a:rPr>
                <a:t>0001</a:t>
              </a:r>
              <a:r>
                <a:rPr lang="en-US" sz="1600" b="1" kern="0">
                  <a:solidFill>
                    <a:schemeClr val="bg1"/>
                  </a:solidFill>
                </a:rPr>
                <a:t>Program.cs</a:t>
              </a:r>
              <a:r>
                <a:rPr lang="en-US" sz="1600" kern="0">
                  <a:solidFill>
                    <a:schemeClr val="bg1"/>
                  </a:solidFill>
                </a:rPr>
                <a:t>110</a:t>
              </a:r>
            </a:p>
            <a:p>
              <a:pPr algn="ctr" defTabSz="1218996"/>
              <a:r>
                <a:rPr lang="en-US" sz="2400" b="1" kern="0">
                  <a:solidFill>
                    <a:schemeClr val="bg1"/>
                  </a:solidFill>
                </a:rPr>
                <a:t>HelloWorld.dll</a:t>
              </a:r>
            </a:p>
            <a:p>
              <a:pPr algn="ctr" defTabSz="1218996"/>
              <a:r>
                <a:rPr lang="en-US" sz="1600" kern="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Code/Binaries</a:t>
              </a:r>
            </a:p>
          </p:txBody>
        </p:sp>
      </p:grpSp>
      <p:grpSp>
        <p:nvGrpSpPr>
          <p:cNvPr id="16" name="Group 15"/>
          <p:cNvGrpSpPr/>
          <p:nvPr/>
        </p:nvGrpSpPr>
        <p:grpSpPr>
          <a:xfrm>
            <a:off x="2693417" y="2514737"/>
            <a:ext cx="546279" cy="1113279"/>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44482" y="2514737"/>
            <a:ext cx="546279" cy="1113279"/>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127461" y="2514737"/>
            <a:ext cx="546279" cy="1113279"/>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0440" y="2514736"/>
            <a:ext cx="546279" cy="54628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765322" y="5242469"/>
            <a:ext cx="2281502" cy="1515463"/>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Client</a:t>
              </a:r>
            </a:p>
          </p:txBody>
        </p:sp>
      </p:grpSp>
      <p:sp>
        <p:nvSpPr>
          <p:cNvPr id="33" name="Flowchart: Alternate Process 32"/>
          <p:cNvSpPr/>
          <p:nvPr/>
        </p:nvSpPr>
        <p:spPr>
          <a:xfrm>
            <a:off x="4012129" y="5644316"/>
            <a:ext cx="1631335" cy="30475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kern="0">
                <a:solidFill>
                  <a:schemeClr val="bg1"/>
                </a:solidFill>
                <a:latin typeface="Lucida Console" panose="020B0609040504020204" pitchFamily="49" charset="0"/>
              </a:rPr>
              <a:t>Docker build</a:t>
            </a:r>
          </a:p>
        </p:txBody>
      </p:sp>
      <p:sp>
        <p:nvSpPr>
          <p:cNvPr id="21" name="Rectangle 20"/>
          <p:cNvSpPr/>
          <p:nvPr/>
        </p:nvSpPr>
        <p:spPr>
          <a:xfrm>
            <a:off x="6261931" y="2087570"/>
            <a:ext cx="3212721" cy="21951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r>
              <a:rPr lang="en-US" sz="1467" kern="0">
                <a:solidFill>
                  <a:sysClr val="windowText" lastClr="000000"/>
                </a:solidFill>
              </a:rPr>
              <a:t>Docker daemon</a:t>
            </a:r>
          </a:p>
        </p:txBody>
      </p:sp>
      <p:grpSp>
        <p:nvGrpSpPr>
          <p:cNvPr id="2051" name="Group 2050"/>
          <p:cNvGrpSpPr/>
          <p:nvPr/>
        </p:nvGrpSpPr>
        <p:grpSpPr>
          <a:xfrm>
            <a:off x="3598285" y="2089839"/>
            <a:ext cx="2448536" cy="1220740"/>
            <a:chOff x="3212282" y="2183300"/>
            <a:chExt cx="1836663" cy="915685"/>
          </a:xfrm>
        </p:grpSpPr>
        <p:sp>
          <p:nvSpPr>
            <p:cNvPr id="23" name="Snip Single Corner Rectangle 22"/>
            <p:cNvSpPr/>
            <p:nvPr/>
          </p:nvSpPr>
          <p:spPr>
            <a:xfrm>
              <a:off x="3212282" y="2295112"/>
              <a:ext cx="1836663" cy="803873"/>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52" tIns="60952" rIns="0" bIns="0" numCol="1" spcCol="0" rtlCol="0" fromWordArt="0" anchor="b" anchorCtr="0" forceAA="0" compatLnSpc="1">
              <a:prstTxWarp prst="textNoShape">
                <a:avLst/>
              </a:prstTxWarp>
              <a:noAutofit/>
            </a:bodyPr>
            <a:lstStyle/>
            <a:p>
              <a:pPr defTabSz="1218996"/>
              <a:r>
                <a:rPr lang="en-US" sz="1400" b="1" kern="0">
                  <a:solidFill>
                    <a:srgbClr val="0070C0"/>
                  </a:solidFill>
                </a:rPr>
                <a:t>FROM </a:t>
              </a:r>
              <a:r>
                <a:rPr lang="en-US" sz="1176" kern="0" err="1">
                  <a:solidFill>
                    <a:schemeClr val="bg1"/>
                  </a:solidFill>
                </a:rPr>
                <a:t>microsoft</a:t>
              </a:r>
              <a:r>
                <a:rPr lang="en-US" sz="1176" kern="0">
                  <a:solidFill>
                    <a:schemeClr val="bg1"/>
                  </a:solidFill>
                </a:rPr>
                <a:t>/</a:t>
              </a:r>
              <a:r>
                <a:rPr lang="en-US" sz="1568" kern="0">
                  <a:solidFill>
                    <a:schemeClr val="bg1"/>
                  </a:solidFill>
                </a:rPr>
                <a:t>dotnet</a:t>
              </a:r>
              <a:r>
                <a:rPr lang="en-US" sz="1176" kern="0">
                  <a:solidFill>
                    <a:schemeClr val="bg1"/>
                  </a:solidFill>
                </a:rPr>
                <a:t>:</a:t>
              </a:r>
              <a:r>
                <a:rPr lang="en-US" sz="686" kern="0">
                  <a:solidFill>
                    <a:schemeClr val="bg1"/>
                  </a:solidFill>
                </a:rPr>
                <a:t>1.0.0-rc2-core</a:t>
              </a:r>
              <a:endParaRPr lang="en-US" sz="1400" kern="0">
                <a:solidFill>
                  <a:schemeClr val="bg1"/>
                </a:solidFill>
              </a:endParaRPr>
            </a:p>
            <a:p>
              <a:pPr defTabSz="1218996"/>
              <a:r>
                <a:rPr lang="en-US" sz="1400" b="1" kern="0">
                  <a:solidFill>
                    <a:srgbClr val="0070C0"/>
                  </a:solidFill>
                </a:rPr>
                <a:t>WORKDIR</a:t>
              </a:r>
              <a:r>
                <a:rPr lang="en-US" sz="1400" kern="0">
                  <a:solidFill>
                    <a:schemeClr val="bg1"/>
                  </a:solidFill>
                </a:rPr>
                <a:t> /app</a:t>
              </a:r>
            </a:p>
            <a:p>
              <a:pPr defTabSz="1218996"/>
              <a:r>
                <a:rPr lang="en-US" sz="1400" b="1" kern="0">
                  <a:solidFill>
                    <a:srgbClr val="0070C0"/>
                  </a:solidFill>
                </a:rPr>
                <a:t>COPY </a:t>
              </a:r>
              <a:r>
                <a:rPr lang="en-US" sz="1400" kern="0">
                  <a:solidFill>
                    <a:schemeClr val="bg1"/>
                  </a:solidFill>
                </a:rPr>
                <a:t>/app /app</a:t>
              </a:r>
            </a:p>
            <a:p>
              <a:pPr defTabSz="1218996"/>
              <a:r>
                <a:rPr lang="en-US" sz="1400" b="1" kern="0">
                  <a:solidFill>
                    <a:srgbClr val="0070C0"/>
                  </a:solidFill>
                </a:rPr>
                <a:t>ENTRYPOINT</a:t>
              </a:r>
              <a:r>
                <a:rPr lang="en-US" sz="1400" kern="0">
                  <a:solidFill>
                    <a:schemeClr val="bg1"/>
                  </a:solidFill>
                </a:rPr>
                <a:t> </a:t>
              </a:r>
              <a:r>
                <a:rPr lang="en-US" sz="1176" kern="0" err="1">
                  <a:solidFill>
                    <a:schemeClr val="bg1"/>
                  </a:solidFill>
                </a:rPr>
                <a:t>dotnet</a:t>
              </a:r>
              <a:r>
                <a:rPr lang="en-US" sz="1176" kern="0">
                  <a:solidFill>
                    <a:schemeClr val="bg1"/>
                  </a:solidFill>
                </a:rPr>
                <a:t> </a:t>
              </a:r>
              <a:r>
                <a:rPr lang="en-US" sz="1029" kern="0">
                  <a:solidFill>
                    <a:schemeClr val="bg1"/>
                  </a:solidFill>
                </a:rPr>
                <a:t>HelloWorld.dll</a:t>
              </a:r>
              <a:endParaRPr lang="en-US" sz="1400" kern="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13252" y="1575712"/>
            <a:ext cx="868529" cy="49387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5737717" y="2325074"/>
            <a:ext cx="628576" cy="306977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3406756" y="3688159"/>
            <a:ext cx="4698408" cy="110116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096896" y="2753346"/>
            <a:ext cx="557233" cy="557233"/>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grpSp>
        <p:nvGrpSpPr>
          <p:cNvPr id="68" name="Group 67"/>
          <p:cNvGrpSpPr/>
          <p:nvPr/>
        </p:nvGrpSpPr>
        <p:grpSpPr>
          <a:xfrm>
            <a:off x="9796266" y="1469769"/>
            <a:ext cx="2267745" cy="2337041"/>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b="1" kern="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4014425" y="5968640"/>
            <a:ext cx="1631335" cy="30475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kern="0">
                <a:solidFill>
                  <a:schemeClr val="bg1"/>
                </a:solidFill>
                <a:latin typeface="Lucida Console" panose="020B0609040504020204" pitchFamily="49" charset="0"/>
              </a:rPr>
              <a:t>Docker run</a:t>
            </a:r>
          </a:p>
        </p:txBody>
      </p:sp>
      <p:sp>
        <p:nvSpPr>
          <p:cNvPr id="73" name="Flowchart: Alternate Process 72"/>
          <p:cNvSpPr/>
          <p:nvPr/>
        </p:nvSpPr>
        <p:spPr>
          <a:xfrm>
            <a:off x="4012129" y="6304623"/>
            <a:ext cx="1631335" cy="30475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96"/>
            <a:r>
              <a:rPr lang="en-US" sz="1467" kern="0">
                <a:solidFill>
                  <a:schemeClr val="bg1"/>
                </a:solidFill>
                <a:latin typeface="Lucida Console" panose="020B0609040504020204" pitchFamily="49" charset="0"/>
              </a:rPr>
              <a:t>Docker push</a:t>
            </a:r>
          </a:p>
        </p:txBody>
      </p:sp>
      <p:grpSp>
        <p:nvGrpSpPr>
          <p:cNvPr id="74" name="Group 73"/>
          <p:cNvGrpSpPr/>
          <p:nvPr/>
        </p:nvGrpSpPr>
        <p:grpSpPr>
          <a:xfrm>
            <a:off x="8105164" y="3409542"/>
            <a:ext cx="557233" cy="557233"/>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pic>
          <p:nvPicPr>
            <p:cNvPr id="76"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105164" y="3409542"/>
            <a:ext cx="557233" cy="557233"/>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endParaRPr>
            </a:p>
          </p:txBody>
        </p:sp>
        <p:pic>
          <p:nvPicPr>
            <p:cNvPr id="79" name="Picture 28" descr="https://hub.docker.com/public/images/logos/mini-logo-white-in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0300" y="3143921"/>
            <a:ext cx="469833" cy="45915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yaplex.com/Media/Default/logos/dotne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8982" y="3134596"/>
            <a:ext cx="469833" cy="45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31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83533E-6 6.7635E-7 L 0.51544 -0.05016 " pathEditMode="relative" rAng="0" ptsTypes="AA">
                                      <p:cBhvr>
                                        <p:cTn id="14" dur="2000" fill="hold"/>
                                        <p:tgtEl>
                                          <p:spTgt spid="1026"/>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down)">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8"/>
                                        </p:tgtEl>
                                      </p:cBhvr>
                                    </p:animEffect>
                                    <p:set>
                                      <p:cBhvr>
                                        <p:cTn id="34" dur="1" fill="hold">
                                          <p:stCondLst>
                                            <p:cond delay="499"/>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61111E-6 -4.32099E-6 L -0.13593 -0.0895 " pathEditMode="relative" rAng="0" ptsTypes="AA">
                                      <p:cBhvr>
                                        <p:cTn id="50" dur="2000" fill="hold"/>
                                        <p:tgtEl>
                                          <p:spTgt spid="77"/>
                                        </p:tgtEl>
                                        <p:attrNameLst>
                                          <p:attrName>ppt_x</p:attrName>
                                          <p:attrName>ppt_y</p:attrName>
                                        </p:attrNameLst>
                                      </p:cBhvr>
                                      <p:rCtr x="-6806" y="-447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childTnLst>
                          </p:cTn>
                        </p:par>
                        <p:par>
                          <p:cTn id="64" fill="hold">
                            <p:stCondLst>
                              <p:cond delay="1500"/>
                            </p:stCondLst>
                            <p:childTnLst>
                              <p:par>
                                <p:cTn id="65" presetID="42" presetClass="path" presetSubtype="0" accel="50000" decel="50000" fill="hold" nodeType="afterEffect">
                                  <p:stCondLst>
                                    <p:cond delay="0"/>
                                  </p:stCondLst>
                                  <p:childTnLst>
                                    <p:animMotion origin="layout" path="M -3.61111E-6 -4.32099E-6 L 0.15365 -0.17901 " pathEditMode="relative" rAng="0" ptsTypes="AA">
                                      <p:cBhvr>
                                        <p:cTn id="66"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A8F3D-A367-4702-8567-105B3072153B}"/>
              </a:ext>
            </a:extLst>
          </p:cNvPr>
          <p:cNvSpPr>
            <a:spLocks noGrp="1"/>
          </p:cNvSpPr>
          <p:nvPr>
            <p:ph type="title"/>
          </p:nvPr>
        </p:nvSpPr>
        <p:spPr/>
        <p:txBody>
          <a:bodyPr/>
          <a:lstStyle/>
          <a:p>
            <a:r>
              <a:rPr lang="en-US"/>
              <a:t>Multi-Stage Builds</a:t>
            </a:r>
          </a:p>
        </p:txBody>
      </p:sp>
      <p:sp>
        <p:nvSpPr>
          <p:cNvPr id="5" name="Rectangle 4">
            <a:extLst>
              <a:ext uri="{FF2B5EF4-FFF2-40B4-BE49-F238E27FC236}">
                <a16:creationId xmlns:a16="http://schemas.microsoft.com/office/drawing/2014/main" id="{49F9AF01-3B5C-476F-B648-7DF509D29ACC}"/>
              </a:ext>
            </a:extLst>
          </p:cNvPr>
          <p:cNvSpPr/>
          <p:nvPr/>
        </p:nvSpPr>
        <p:spPr>
          <a:xfrm>
            <a:off x="178816" y="4650571"/>
            <a:ext cx="314553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r>
              <a:rPr lang="en-US" sz="1867"/>
              <a:t>-build</a:t>
            </a:r>
          </a:p>
        </p:txBody>
      </p:sp>
      <p:sp>
        <p:nvSpPr>
          <p:cNvPr id="6" name="Rectangle 5">
            <a:extLst>
              <a:ext uri="{FF2B5EF4-FFF2-40B4-BE49-F238E27FC236}">
                <a16:creationId xmlns:a16="http://schemas.microsoft.com/office/drawing/2014/main" id="{BB0F12D6-CFE7-4949-BDEE-A1D282E99D1D}"/>
              </a:ext>
            </a:extLst>
          </p:cNvPr>
          <p:cNvSpPr/>
          <p:nvPr/>
        </p:nvSpPr>
        <p:spPr>
          <a:xfrm>
            <a:off x="178816" y="416289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sln</a:t>
            </a:r>
            <a:endParaRPr lang="en-US" sz="1867"/>
          </a:p>
        </p:txBody>
      </p:sp>
      <p:sp>
        <p:nvSpPr>
          <p:cNvPr id="7" name="Rectangle 6">
            <a:extLst>
              <a:ext uri="{FF2B5EF4-FFF2-40B4-BE49-F238E27FC236}">
                <a16:creationId xmlns:a16="http://schemas.microsoft.com/office/drawing/2014/main" id="{DC2F9B7C-B434-4D48-8E9C-D46DFA10D00D}"/>
              </a:ext>
            </a:extLst>
          </p:cNvPr>
          <p:cNvSpPr/>
          <p:nvPr/>
        </p:nvSpPr>
        <p:spPr>
          <a:xfrm>
            <a:off x="178816" y="367521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csproj</a:t>
            </a:r>
            <a:endParaRPr lang="en-US" sz="1867"/>
          </a:p>
        </p:txBody>
      </p:sp>
      <p:sp>
        <p:nvSpPr>
          <p:cNvPr id="8" name="Rectangle 7">
            <a:extLst>
              <a:ext uri="{FF2B5EF4-FFF2-40B4-BE49-F238E27FC236}">
                <a16:creationId xmlns:a16="http://schemas.microsoft.com/office/drawing/2014/main" id="{DB200C72-5B32-4004-B81A-5393579B6956}"/>
              </a:ext>
            </a:extLst>
          </p:cNvPr>
          <p:cNvSpPr/>
          <p:nvPr/>
        </p:nvSpPr>
        <p:spPr>
          <a:xfrm>
            <a:off x="178816" y="318753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nuget restore</a:t>
            </a:r>
          </a:p>
        </p:txBody>
      </p:sp>
      <p:sp>
        <p:nvSpPr>
          <p:cNvPr id="9" name="Rectangle 8">
            <a:extLst>
              <a:ext uri="{FF2B5EF4-FFF2-40B4-BE49-F238E27FC236}">
                <a16:creationId xmlns:a16="http://schemas.microsoft.com/office/drawing/2014/main" id="{08C8E406-B461-4F17-BBF7-06D72C51F886}"/>
              </a:ext>
            </a:extLst>
          </p:cNvPr>
          <p:cNvSpPr/>
          <p:nvPr/>
        </p:nvSpPr>
        <p:spPr>
          <a:xfrm>
            <a:off x="178816" y="269985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source</a:t>
            </a:r>
          </a:p>
        </p:txBody>
      </p:sp>
      <p:sp>
        <p:nvSpPr>
          <p:cNvPr id="10" name="Rectangle 9">
            <a:extLst>
              <a:ext uri="{FF2B5EF4-FFF2-40B4-BE49-F238E27FC236}">
                <a16:creationId xmlns:a16="http://schemas.microsoft.com/office/drawing/2014/main" id="{C1C141B5-2B0E-4F83-8A08-372E2675EC34}"/>
              </a:ext>
            </a:extLst>
          </p:cNvPr>
          <p:cNvSpPr/>
          <p:nvPr/>
        </p:nvSpPr>
        <p:spPr>
          <a:xfrm>
            <a:off x="178816" y="2211960"/>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build</a:t>
            </a:r>
          </a:p>
        </p:txBody>
      </p:sp>
      <p:sp>
        <p:nvSpPr>
          <p:cNvPr id="11" name="Rectangle 10">
            <a:extLst>
              <a:ext uri="{FF2B5EF4-FFF2-40B4-BE49-F238E27FC236}">
                <a16:creationId xmlns:a16="http://schemas.microsoft.com/office/drawing/2014/main" id="{2F7E6F33-E10F-4F35-970C-0B89981FC63E}"/>
              </a:ext>
            </a:extLst>
          </p:cNvPr>
          <p:cNvSpPr/>
          <p:nvPr/>
        </p:nvSpPr>
        <p:spPr>
          <a:xfrm>
            <a:off x="4519168" y="5406475"/>
            <a:ext cx="2739136" cy="625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a:t>publish</a:t>
            </a:r>
          </a:p>
        </p:txBody>
      </p:sp>
      <p:sp>
        <p:nvSpPr>
          <p:cNvPr id="12" name="Rectangle 11">
            <a:extLst>
              <a:ext uri="{FF2B5EF4-FFF2-40B4-BE49-F238E27FC236}">
                <a16:creationId xmlns:a16="http://schemas.microsoft.com/office/drawing/2014/main" id="{50CD56AF-8A47-4B37-9FCC-8D9EA9C9E34C}"/>
              </a:ext>
            </a:extLst>
          </p:cNvPr>
          <p:cNvSpPr/>
          <p:nvPr/>
        </p:nvSpPr>
        <p:spPr>
          <a:xfrm>
            <a:off x="4519168" y="4918795"/>
            <a:ext cx="27391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publish</a:t>
            </a:r>
          </a:p>
        </p:txBody>
      </p:sp>
      <p:cxnSp>
        <p:nvCxnSpPr>
          <p:cNvPr id="22" name="Connector: Elbow 21">
            <a:extLst>
              <a:ext uri="{FF2B5EF4-FFF2-40B4-BE49-F238E27FC236}">
                <a16:creationId xmlns:a16="http://schemas.microsoft.com/office/drawing/2014/main" id="{378142C1-271F-4F48-9532-D80AF74E3A1B}"/>
              </a:ext>
            </a:extLst>
          </p:cNvPr>
          <p:cNvCxnSpPr>
            <a:cxnSpLocks/>
            <a:stCxn id="10" idx="0"/>
            <a:endCxn id="11" idx="2"/>
          </p:cNvCxnSpPr>
          <p:nvPr/>
        </p:nvCxnSpPr>
        <p:spPr>
          <a:xfrm rot="16200000" flipH="1">
            <a:off x="1909975" y="2053569"/>
            <a:ext cx="3820371" cy="4137152"/>
          </a:xfrm>
          <a:prstGeom prst="bentConnector5">
            <a:avLst>
              <a:gd name="adj1" fmla="val -7978"/>
              <a:gd name="adj2" fmla="val 52456"/>
              <a:gd name="adj3" fmla="val 107978"/>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973C5DF-C977-4417-91E9-1C936905625F}"/>
              </a:ext>
            </a:extLst>
          </p:cNvPr>
          <p:cNvSpPr/>
          <p:nvPr/>
        </p:nvSpPr>
        <p:spPr>
          <a:xfrm>
            <a:off x="8580459" y="4650571"/>
            <a:ext cx="318075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endParaRPr lang="en-US" sz="1867"/>
          </a:p>
        </p:txBody>
      </p:sp>
      <p:sp>
        <p:nvSpPr>
          <p:cNvPr id="25" name="Rectangle 24">
            <a:extLst>
              <a:ext uri="{FF2B5EF4-FFF2-40B4-BE49-F238E27FC236}">
                <a16:creationId xmlns:a16="http://schemas.microsoft.com/office/drawing/2014/main" id="{2E661450-881A-4ABB-A308-EA1887FA1AC5}"/>
              </a:ext>
            </a:extLst>
          </p:cNvPr>
          <p:cNvSpPr/>
          <p:nvPr/>
        </p:nvSpPr>
        <p:spPr>
          <a:xfrm>
            <a:off x="8580459" y="4162891"/>
            <a:ext cx="318075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expose 80</a:t>
            </a:r>
          </a:p>
        </p:txBody>
      </p:sp>
      <p:sp>
        <p:nvSpPr>
          <p:cNvPr id="27" name="Rectangle 26">
            <a:extLst>
              <a:ext uri="{FF2B5EF4-FFF2-40B4-BE49-F238E27FC236}">
                <a16:creationId xmlns:a16="http://schemas.microsoft.com/office/drawing/2014/main" id="{6653547E-0B8A-45AB-95C0-EB1500512A9B}"/>
              </a:ext>
            </a:extLst>
          </p:cNvPr>
          <p:cNvSpPr/>
          <p:nvPr/>
        </p:nvSpPr>
        <p:spPr>
          <a:xfrm>
            <a:off x="8580459" y="3136624"/>
            <a:ext cx="3180756" cy="625856"/>
          </a:xfrm>
          <a:prstGeom prst="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a:solidFill>
                  <a:schemeClr val="tx1"/>
                </a:solidFill>
              </a:rPr>
              <a:t>final</a:t>
            </a:r>
          </a:p>
        </p:txBody>
      </p:sp>
      <p:sp>
        <p:nvSpPr>
          <p:cNvPr id="29" name="Rectangle 28">
            <a:extLst>
              <a:ext uri="{FF2B5EF4-FFF2-40B4-BE49-F238E27FC236}">
                <a16:creationId xmlns:a16="http://schemas.microsoft.com/office/drawing/2014/main" id="{34238A64-9A44-45FF-83A4-F6DF90C4CB20}"/>
              </a:ext>
            </a:extLst>
          </p:cNvPr>
          <p:cNvSpPr/>
          <p:nvPr/>
        </p:nvSpPr>
        <p:spPr>
          <a:xfrm>
            <a:off x="8580459" y="2648944"/>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a:solidFill>
                  <a:schemeClr val="tx1"/>
                </a:solidFill>
              </a:rPr>
              <a:t>COPY --from=publish /app </a:t>
            </a:r>
          </a:p>
        </p:txBody>
      </p:sp>
      <p:cxnSp>
        <p:nvCxnSpPr>
          <p:cNvPr id="30" name="Connector: Elbow 29">
            <a:extLst>
              <a:ext uri="{FF2B5EF4-FFF2-40B4-BE49-F238E27FC236}">
                <a16:creationId xmlns:a16="http://schemas.microsoft.com/office/drawing/2014/main" id="{ADCE4D7F-776E-4A59-BF55-768A1B1F9B6E}"/>
              </a:ext>
            </a:extLst>
          </p:cNvPr>
          <p:cNvCxnSpPr>
            <a:cxnSpLocks/>
            <a:stCxn id="12" idx="3"/>
            <a:endCxn id="29" idx="1"/>
          </p:cNvCxnSpPr>
          <p:nvPr/>
        </p:nvCxnSpPr>
        <p:spPr>
          <a:xfrm flipV="1">
            <a:off x="7258304" y="2841984"/>
            <a:ext cx="1322155" cy="2269851"/>
          </a:xfrm>
          <a:prstGeom prst="bentConnector3">
            <a:avLst>
              <a:gd name="adj1" fmla="val 50000"/>
            </a:avLst>
          </a:prstGeom>
          <a:ln w="38100">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3" name="Rectangle 32">
            <a:extLst>
              <a:ext uri="{FF2B5EF4-FFF2-40B4-BE49-F238E27FC236}">
                <a16:creationId xmlns:a16="http://schemas.microsoft.com/office/drawing/2014/main" id="{058AAE88-798E-4598-BFCD-E0D67A92631B}"/>
              </a:ext>
            </a:extLst>
          </p:cNvPr>
          <p:cNvSpPr/>
          <p:nvPr/>
        </p:nvSpPr>
        <p:spPr>
          <a:xfrm>
            <a:off x="8580459" y="2211960"/>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7">
                <a:solidFill>
                  <a:srgbClr val="0000FF"/>
                </a:solidFill>
                <a:latin typeface="Consolas" panose="020B0609020204030204" pitchFamily="49" charset="0"/>
              </a:rPr>
              <a:t>ENTRYPOINT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"dotnet"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"HelloWorld.dll"</a:t>
            </a:r>
            <a:r>
              <a:rPr lang="en-US" sz="1067">
                <a:solidFill>
                  <a:srgbClr val="000000"/>
                </a:solidFill>
                <a:latin typeface="Consolas" panose="020B0609020204030204" pitchFamily="49" charset="0"/>
              </a:rPr>
              <a:t>]</a:t>
            </a:r>
          </a:p>
        </p:txBody>
      </p:sp>
      <p:cxnSp>
        <p:nvCxnSpPr>
          <p:cNvPr id="34" name="Connector: Elbow 33">
            <a:extLst>
              <a:ext uri="{FF2B5EF4-FFF2-40B4-BE49-F238E27FC236}">
                <a16:creationId xmlns:a16="http://schemas.microsoft.com/office/drawing/2014/main" id="{AC317602-2F2D-443F-BC18-F0B1B78BA17D}"/>
              </a:ext>
            </a:extLst>
          </p:cNvPr>
          <p:cNvCxnSpPr>
            <a:cxnSpLocks/>
            <a:stCxn id="25" idx="0"/>
            <a:endCxn id="27" idx="2"/>
          </p:cNvCxnSpPr>
          <p:nvPr/>
        </p:nvCxnSpPr>
        <p:spPr>
          <a:xfrm rot="5400000" flipH="1" flipV="1">
            <a:off x="9970632" y="3962686"/>
            <a:ext cx="400411" cy="16933"/>
          </a:xfrm>
          <a:prstGeom prst="bentConnector3">
            <a:avLst>
              <a:gd name="adj1" fmla="val 50000"/>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523140C-708E-4D4A-8784-B01EAB14B73F}"/>
              </a:ext>
            </a:extLst>
          </p:cNvPr>
          <p:cNvSpPr/>
          <p:nvPr/>
        </p:nvSpPr>
        <p:spPr>
          <a:xfrm>
            <a:off x="4009813" y="1107855"/>
            <a:ext cx="6096000" cy="3785652"/>
          </a:xfrm>
          <a:prstGeom prst="rect">
            <a:avLst/>
          </a:prstGeom>
        </p:spPr>
        <p:txBody>
          <a:bodyPr>
            <a:spAutoFit/>
          </a:bodyPr>
          <a:lstStyle/>
          <a:p>
            <a:r>
              <a:rPr lang="en-US" sz="1200">
                <a:solidFill>
                  <a:srgbClr val="0000FF"/>
                </a:solidFill>
                <a:latin typeface="Consolas" panose="020B0609020204030204" pitchFamily="49" charset="0"/>
              </a:rPr>
              <a:t>FROM</a:t>
            </a:r>
            <a:r>
              <a:rPr lang="en-US" sz="1200">
                <a:solidFill>
                  <a:srgbClr val="000000"/>
                </a:solidFill>
                <a:latin typeface="Consolas" panose="020B0609020204030204" pitchFamily="49" charset="0"/>
              </a:rPr>
              <a:t> </a:t>
            </a:r>
            <a:r>
              <a:rPr lang="en-US" sz="1200" err="1">
                <a:solidFill>
                  <a:srgbClr val="000000"/>
                </a:solidFill>
                <a:highlight>
                  <a:srgbClr val="FFFF00"/>
                </a:highlight>
                <a:latin typeface="Consolas" panose="020B0609020204030204" pitchFamily="49" charset="0"/>
              </a:rPr>
              <a:t>microsoft</a:t>
            </a:r>
            <a:r>
              <a:rPr lang="en-US" sz="1200">
                <a:solidFill>
                  <a:srgbClr val="000000"/>
                </a:solidFill>
                <a:highlight>
                  <a:srgbClr val="FFFF00"/>
                </a:highlight>
                <a:latin typeface="Consolas" panose="020B0609020204030204" pitchFamily="49" charset="0"/>
              </a:rPr>
              <a:t>/aspnetcore:2.0</a:t>
            </a:r>
            <a:r>
              <a:rPr lang="en-US" sz="1200">
                <a:solidFill>
                  <a:srgbClr val="000000"/>
                </a:solidFill>
                <a:latin typeface="Consolas" panose="020B0609020204030204" pitchFamily="49" charset="0"/>
              </a:rPr>
              <a:t> AS </a:t>
            </a:r>
            <a:r>
              <a:rPr lang="en-US" sz="1200" b="1">
                <a:solidFill>
                  <a:srgbClr val="000000"/>
                </a:solidFill>
                <a:latin typeface="Consolas" panose="020B0609020204030204" pitchFamily="49" charset="0"/>
              </a:rPr>
              <a:t>base</a:t>
            </a:r>
          </a:p>
          <a:p>
            <a:r>
              <a:rPr lang="en-US" sz="1200">
                <a:solidFill>
                  <a:srgbClr val="0000FF"/>
                </a:solidFill>
                <a:latin typeface="Consolas" panose="020B0609020204030204" pitchFamily="49" charset="0"/>
              </a:rPr>
              <a:t>WORKDIR</a:t>
            </a:r>
            <a:r>
              <a:rPr lang="en-US" sz="1200">
                <a:solidFill>
                  <a:srgbClr val="000000"/>
                </a:solidFill>
                <a:latin typeface="Consolas" panose="020B0609020204030204" pitchFamily="49" charset="0"/>
              </a:rPr>
              <a:t> /app</a:t>
            </a:r>
          </a:p>
          <a:p>
            <a:r>
              <a:rPr lang="en-US" sz="1200">
                <a:solidFill>
                  <a:srgbClr val="0000FF"/>
                </a:solidFill>
                <a:latin typeface="Consolas" panose="020B0609020204030204" pitchFamily="49" charset="0"/>
              </a:rPr>
              <a:t>EXPOSE</a:t>
            </a:r>
            <a:r>
              <a:rPr lang="en-US" sz="1200">
                <a:solidFill>
                  <a:srgbClr val="000000"/>
                </a:solidFill>
                <a:latin typeface="Consolas" panose="020B0609020204030204" pitchFamily="49" charset="0"/>
              </a:rPr>
              <a:t> 80</a:t>
            </a:r>
          </a:p>
          <a:p>
            <a:endParaRPr lang="en-US" sz="1200">
              <a:solidFill>
                <a:srgbClr val="000000"/>
              </a:solidFill>
              <a:latin typeface="Consolas" panose="020B0609020204030204" pitchFamily="49" charset="0"/>
            </a:endParaRPr>
          </a:p>
          <a:p>
            <a:r>
              <a:rPr lang="en-US" sz="1200">
                <a:solidFill>
                  <a:srgbClr val="0000FF"/>
                </a:solidFill>
                <a:latin typeface="Consolas" panose="020B0609020204030204" pitchFamily="49" charset="0"/>
              </a:rPr>
              <a:t>FROM </a:t>
            </a:r>
            <a:r>
              <a:rPr lang="en-US" sz="1200" err="1">
                <a:solidFill>
                  <a:srgbClr val="000000"/>
                </a:solidFill>
                <a:highlight>
                  <a:srgbClr val="FFFF00"/>
                </a:highlight>
                <a:latin typeface="Consolas" panose="020B0609020204030204" pitchFamily="49" charset="0"/>
              </a:rPr>
              <a:t>microsoft</a:t>
            </a:r>
            <a:r>
              <a:rPr lang="en-US" sz="1200">
                <a:solidFill>
                  <a:srgbClr val="000000"/>
                </a:solidFill>
                <a:highlight>
                  <a:srgbClr val="FFFF00"/>
                </a:highlight>
                <a:latin typeface="Consolas" panose="020B0609020204030204" pitchFamily="49" charset="0"/>
              </a:rPr>
              <a:t>/aspnetcore-build:2.0</a:t>
            </a:r>
            <a:r>
              <a:rPr lang="en-US" sz="1200">
                <a:solidFill>
                  <a:srgbClr val="000000"/>
                </a:solidFill>
                <a:latin typeface="Consolas" panose="020B0609020204030204" pitchFamily="49" charset="0"/>
              </a:rPr>
              <a:t> AS </a:t>
            </a:r>
            <a:r>
              <a:rPr lang="en-US" sz="1200" b="1">
                <a:solidFill>
                  <a:srgbClr val="000000"/>
                </a:solidFill>
                <a:latin typeface="Consolas" panose="020B0609020204030204" pitchFamily="49" charset="0"/>
              </a:rPr>
              <a:t>build</a:t>
            </a:r>
          </a:p>
          <a:p>
            <a:r>
              <a:rPr lang="en-US" sz="1200">
                <a:solidFill>
                  <a:srgbClr val="0000FF"/>
                </a:solidFill>
                <a:latin typeface="Consolas" panose="020B0609020204030204" pitchFamily="49" charset="0"/>
              </a:rPr>
              <a:t>WORKDIR</a:t>
            </a:r>
            <a:r>
              <a:rPr lang="en-US" sz="1200">
                <a:solidFill>
                  <a:srgbClr val="000000"/>
                </a:solidFill>
                <a:latin typeface="Consolas" panose="020B0609020204030204" pitchFamily="49" charset="0"/>
              </a:rPr>
              <a:t> /</a:t>
            </a:r>
            <a:r>
              <a:rPr lang="en-US" sz="1200" err="1">
                <a:solidFill>
                  <a:srgbClr val="000000"/>
                </a:solidFill>
                <a:latin typeface="Consolas" panose="020B0609020204030204" pitchFamily="49" charset="0"/>
              </a:rPr>
              <a:t>src</a:t>
            </a:r>
            <a:endParaRPr lang="en-US" sz="1200">
              <a:solidFill>
                <a:srgbClr val="000000"/>
              </a:solidFill>
              <a:latin typeface="Consolas" panose="020B0609020204030204" pitchFamily="49" charset="0"/>
            </a:endParaRPr>
          </a:p>
          <a:p>
            <a:r>
              <a:rPr lang="en-US" sz="1200">
                <a:solidFill>
                  <a:srgbClr val="0000FF"/>
                </a:solidFill>
                <a:latin typeface="Consolas" panose="020B0609020204030204" pitchFamily="49" charset="0"/>
              </a:rPr>
              <a:t>COPY</a:t>
            </a:r>
            <a:r>
              <a:rPr lang="en-US" sz="1200">
                <a:solidFill>
                  <a:srgbClr val="000000"/>
                </a:solidFill>
                <a:latin typeface="Consolas" panose="020B0609020204030204" pitchFamily="49" charset="0"/>
              </a:rPr>
              <a:t> HelloWorld.sln ./</a:t>
            </a:r>
          </a:p>
          <a:p>
            <a:r>
              <a:rPr lang="en-US" sz="1200">
                <a:solidFill>
                  <a:srgbClr val="0000FF"/>
                </a:solidFill>
                <a:latin typeface="Consolas" panose="020B0609020204030204" pitchFamily="49" charset="0"/>
              </a:rPr>
              <a:t>COPY</a:t>
            </a:r>
            <a:r>
              <a:rPr lang="en-US" sz="1200">
                <a:solidFill>
                  <a:srgbClr val="000000"/>
                </a:solidFill>
                <a:latin typeface="Consolas" panose="020B0609020204030204" pitchFamily="49" charset="0"/>
              </a:rPr>
              <a:t> HelloWorld/</a:t>
            </a:r>
            <a:r>
              <a:rPr lang="en-US" sz="1200" err="1">
                <a:solidFill>
                  <a:srgbClr val="000000"/>
                </a:solidFill>
                <a:latin typeface="Consolas" panose="020B0609020204030204" pitchFamily="49" charset="0"/>
              </a:rPr>
              <a:t>HelloWorld.csproj</a:t>
            </a:r>
            <a:r>
              <a:rPr lang="en-US" sz="1200">
                <a:solidFill>
                  <a:srgbClr val="000000"/>
                </a:solidFill>
                <a:latin typeface="Consolas" panose="020B0609020204030204" pitchFamily="49" charset="0"/>
              </a:rPr>
              <a:t> HelloWorld/</a:t>
            </a:r>
          </a:p>
          <a:p>
            <a:r>
              <a:rPr lang="en-US" sz="1200">
                <a:solidFill>
                  <a:srgbClr val="0000FF"/>
                </a:solidFill>
                <a:latin typeface="Consolas" panose="020B0609020204030204" pitchFamily="49" charset="0"/>
              </a:rPr>
              <a:t>RUN </a:t>
            </a:r>
            <a:r>
              <a:rPr lang="en-US" sz="1200">
                <a:solidFill>
                  <a:srgbClr val="000000"/>
                </a:solidFill>
                <a:latin typeface="Consolas" panose="020B0609020204030204" pitchFamily="49" charset="0"/>
              </a:rPr>
              <a:t>dotnet restore -nowarn:msb3202,nu1503</a:t>
            </a:r>
          </a:p>
          <a:p>
            <a:r>
              <a:rPr lang="en-US" sz="1200">
                <a:solidFill>
                  <a:srgbClr val="0000FF"/>
                </a:solidFill>
                <a:latin typeface="Consolas" panose="020B0609020204030204" pitchFamily="49" charset="0"/>
              </a:rPr>
              <a:t>COPY</a:t>
            </a:r>
            <a:r>
              <a:rPr lang="en-US" sz="1200">
                <a:solidFill>
                  <a:srgbClr val="000000"/>
                </a:solidFill>
                <a:latin typeface="Consolas" panose="020B0609020204030204" pitchFamily="49" charset="0"/>
              </a:rPr>
              <a:t> . .</a:t>
            </a:r>
          </a:p>
          <a:p>
            <a:r>
              <a:rPr lang="en-US" sz="1200">
                <a:solidFill>
                  <a:srgbClr val="0000FF"/>
                </a:solidFill>
                <a:latin typeface="Consolas" panose="020B0609020204030204" pitchFamily="49" charset="0"/>
              </a:rPr>
              <a:t>WORKDIR</a:t>
            </a:r>
            <a:r>
              <a:rPr lang="en-US" sz="1200">
                <a:solidFill>
                  <a:srgbClr val="000000"/>
                </a:solidFill>
                <a:latin typeface="Consolas" panose="020B0609020204030204" pitchFamily="49" charset="0"/>
              </a:rPr>
              <a:t> /</a:t>
            </a:r>
            <a:r>
              <a:rPr lang="en-US" sz="1200" err="1">
                <a:solidFill>
                  <a:srgbClr val="000000"/>
                </a:solidFill>
                <a:latin typeface="Consolas" panose="020B0609020204030204" pitchFamily="49" charset="0"/>
              </a:rPr>
              <a:t>src</a:t>
            </a:r>
            <a:r>
              <a:rPr lang="en-US" sz="1200">
                <a:solidFill>
                  <a:srgbClr val="000000"/>
                </a:solidFill>
                <a:latin typeface="Consolas" panose="020B0609020204030204" pitchFamily="49" charset="0"/>
              </a:rPr>
              <a:t>/HelloWorld</a:t>
            </a:r>
          </a:p>
          <a:p>
            <a:r>
              <a:rPr lang="en-US" sz="1200">
                <a:solidFill>
                  <a:srgbClr val="0000FF"/>
                </a:solidFill>
                <a:latin typeface="Consolas" panose="020B0609020204030204" pitchFamily="49" charset="0"/>
              </a:rPr>
              <a:t>RUN</a:t>
            </a:r>
            <a:r>
              <a:rPr lang="en-US" sz="1200">
                <a:solidFill>
                  <a:srgbClr val="000000"/>
                </a:solidFill>
                <a:latin typeface="Consolas" panose="020B0609020204030204" pitchFamily="49" charset="0"/>
              </a:rPr>
              <a:t> dotnet build -c Release -o /app</a:t>
            </a:r>
          </a:p>
          <a:p>
            <a:endParaRPr lang="en-US" sz="1200">
              <a:solidFill>
                <a:srgbClr val="000000"/>
              </a:solidFill>
              <a:latin typeface="Consolas" panose="020B0609020204030204" pitchFamily="49" charset="0"/>
            </a:endParaRPr>
          </a:p>
          <a:p>
            <a:r>
              <a:rPr lang="en-US" sz="1200">
                <a:solidFill>
                  <a:srgbClr val="0000FF"/>
                </a:solidFill>
                <a:latin typeface="Consolas" panose="020B0609020204030204" pitchFamily="49" charset="0"/>
              </a:rPr>
              <a:t>FROM</a:t>
            </a:r>
            <a:r>
              <a:rPr lang="en-US" sz="1200">
                <a:solidFill>
                  <a:srgbClr val="000000"/>
                </a:solidFill>
                <a:latin typeface="Consolas" panose="020B0609020204030204" pitchFamily="49" charset="0"/>
              </a:rPr>
              <a:t> </a:t>
            </a:r>
            <a:r>
              <a:rPr lang="en-US" sz="1200">
                <a:solidFill>
                  <a:srgbClr val="000000"/>
                </a:solidFill>
                <a:highlight>
                  <a:srgbClr val="FFFF00"/>
                </a:highlight>
                <a:latin typeface="Consolas" panose="020B0609020204030204" pitchFamily="49" charset="0"/>
              </a:rPr>
              <a:t>build</a:t>
            </a:r>
            <a:r>
              <a:rPr lang="en-US" sz="1200">
                <a:solidFill>
                  <a:srgbClr val="000000"/>
                </a:solidFill>
                <a:latin typeface="Consolas" panose="020B0609020204030204" pitchFamily="49" charset="0"/>
              </a:rPr>
              <a:t> AS </a:t>
            </a:r>
            <a:r>
              <a:rPr lang="en-US" sz="1200" b="1">
                <a:solidFill>
                  <a:srgbClr val="000000"/>
                </a:solidFill>
                <a:latin typeface="Consolas" panose="020B0609020204030204" pitchFamily="49" charset="0"/>
              </a:rPr>
              <a:t>publish</a:t>
            </a:r>
          </a:p>
          <a:p>
            <a:r>
              <a:rPr lang="en-US" sz="1200">
                <a:solidFill>
                  <a:srgbClr val="0000FF"/>
                </a:solidFill>
                <a:latin typeface="Consolas" panose="020B0609020204030204" pitchFamily="49" charset="0"/>
              </a:rPr>
              <a:t>RUN</a:t>
            </a:r>
            <a:r>
              <a:rPr lang="en-US" sz="1200">
                <a:solidFill>
                  <a:srgbClr val="000000"/>
                </a:solidFill>
                <a:latin typeface="Consolas" panose="020B0609020204030204" pitchFamily="49" charset="0"/>
              </a:rPr>
              <a:t> dotnet publish -c Release -o /app</a:t>
            </a:r>
          </a:p>
          <a:p>
            <a:endParaRPr lang="en-US" sz="1200">
              <a:solidFill>
                <a:srgbClr val="000000"/>
              </a:solidFill>
              <a:latin typeface="Consolas" panose="020B0609020204030204" pitchFamily="49" charset="0"/>
            </a:endParaRPr>
          </a:p>
          <a:p>
            <a:r>
              <a:rPr lang="en-US" sz="1200">
                <a:solidFill>
                  <a:srgbClr val="0000FF"/>
                </a:solidFill>
                <a:latin typeface="Consolas" panose="020B0609020204030204" pitchFamily="49" charset="0"/>
              </a:rPr>
              <a:t>FROM</a:t>
            </a:r>
            <a:r>
              <a:rPr lang="en-US" sz="1200">
                <a:solidFill>
                  <a:srgbClr val="000000"/>
                </a:solidFill>
                <a:latin typeface="Consolas" panose="020B0609020204030204" pitchFamily="49" charset="0"/>
              </a:rPr>
              <a:t> </a:t>
            </a:r>
            <a:r>
              <a:rPr lang="en-US" sz="1200">
                <a:solidFill>
                  <a:srgbClr val="000000"/>
                </a:solidFill>
                <a:highlight>
                  <a:srgbClr val="FFFF00"/>
                </a:highlight>
                <a:latin typeface="Consolas" panose="020B0609020204030204" pitchFamily="49" charset="0"/>
              </a:rPr>
              <a:t>base</a:t>
            </a:r>
            <a:r>
              <a:rPr lang="en-US" sz="1200">
                <a:solidFill>
                  <a:srgbClr val="000000"/>
                </a:solidFill>
                <a:latin typeface="Consolas" panose="020B0609020204030204" pitchFamily="49" charset="0"/>
              </a:rPr>
              <a:t> AS </a:t>
            </a:r>
            <a:r>
              <a:rPr lang="en-US" sz="1200" b="1">
                <a:solidFill>
                  <a:srgbClr val="000000"/>
                </a:solidFill>
                <a:latin typeface="Consolas" panose="020B0609020204030204" pitchFamily="49" charset="0"/>
              </a:rPr>
              <a:t>final</a:t>
            </a:r>
          </a:p>
          <a:p>
            <a:r>
              <a:rPr lang="en-US" sz="1200">
                <a:solidFill>
                  <a:srgbClr val="0000FF"/>
                </a:solidFill>
                <a:latin typeface="Consolas" panose="020B0609020204030204" pitchFamily="49" charset="0"/>
              </a:rPr>
              <a:t>WORKDIR</a:t>
            </a:r>
            <a:r>
              <a:rPr lang="en-US" sz="1200">
                <a:solidFill>
                  <a:srgbClr val="000000"/>
                </a:solidFill>
                <a:latin typeface="Consolas" panose="020B0609020204030204" pitchFamily="49" charset="0"/>
              </a:rPr>
              <a:t> /app</a:t>
            </a:r>
          </a:p>
          <a:p>
            <a:r>
              <a:rPr lang="en-US" sz="1200">
                <a:solidFill>
                  <a:srgbClr val="0000FF"/>
                </a:solidFill>
                <a:latin typeface="Consolas" panose="020B0609020204030204" pitchFamily="49" charset="0"/>
              </a:rPr>
              <a:t>COPY </a:t>
            </a:r>
            <a:r>
              <a:rPr lang="en-US" sz="1200">
                <a:solidFill>
                  <a:srgbClr val="000000"/>
                </a:solidFill>
                <a:latin typeface="Consolas" panose="020B0609020204030204" pitchFamily="49" charset="0"/>
              </a:rPr>
              <a:t>--from=publish /app .</a:t>
            </a:r>
          </a:p>
          <a:p>
            <a:r>
              <a:rPr lang="en-US" sz="1200">
                <a:solidFill>
                  <a:srgbClr val="0000FF"/>
                </a:solidFill>
                <a:latin typeface="Consolas" panose="020B0609020204030204" pitchFamily="49" charset="0"/>
              </a:rPr>
              <a:t>ENTRYPOINT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"dotnet"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"HelloWorld.dll"</a:t>
            </a:r>
            <a:r>
              <a:rPr lang="en-US" sz="1200">
                <a:solidFill>
                  <a:srgbClr val="000000"/>
                </a:solidFill>
                <a:latin typeface="Consolas" panose="020B0609020204030204" pitchFamily="49" charset="0"/>
              </a:rPr>
              <a:t>]</a:t>
            </a:r>
          </a:p>
        </p:txBody>
      </p:sp>
      <p:sp>
        <p:nvSpPr>
          <p:cNvPr id="49" name="Rectangle 48">
            <a:extLst>
              <a:ext uri="{FF2B5EF4-FFF2-40B4-BE49-F238E27FC236}">
                <a16:creationId xmlns:a16="http://schemas.microsoft.com/office/drawing/2014/main" id="{70EB6B7B-0357-49B7-B09A-E7F78CFBB1A8}"/>
              </a:ext>
            </a:extLst>
          </p:cNvPr>
          <p:cNvSpPr/>
          <p:nvPr/>
        </p:nvSpPr>
        <p:spPr>
          <a:xfrm>
            <a:off x="8441267" y="1987371"/>
            <a:ext cx="3445933" cy="4159428"/>
          </a:xfrm>
          <a:prstGeom prst="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Tree>
    <p:extLst>
      <p:ext uri="{BB962C8B-B14F-4D97-AF65-F5344CB8AC3E}">
        <p14:creationId xmlns:p14="http://schemas.microsoft.com/office/powerpoint/2010/main" val="15604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wipe(left)">
                                      <p:cBhvr>
                                        <p:cTn id="7" dur="500"/>
                                        <p:tgtEl>
                                          <p:spTgt spid="4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animEffect transition="in" filter="wipe(left)">
                                      <p:cBhvr>
                                        <p:cTn id="11" dur="500"/>
                                        <p:tgtEl>
                                          <p:spTgt spid="45">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xEl>
                                              <p:pRg st="2" end="2"/>
                                            </p:txEl>
                                          </p:spTgt>
                                        </p:tgtEl>
                                        <p:attrNameLst>
                                          <p:attrName>style.visibility</p:attrName>
                                        </p:attrNameLst>
                                      </p:cBhvr>
                                      <p:to>
                                        <p:strVal val="visible"/>
                                      </p:to>
                                    </p:set>
                                    <p:animEffect transition="in" filter="wipe(left)">
                                      <p:cBhvr>
                                        <p:cTn id="21" dur="500"/>
                                        <p:tgtEl>
                                          <p:spTgt spid="45">
                                            <p:txEl>
                                              <p:pRg st="2" end="2"/>
                                            </p:txEl>
                                          </p:spTgt>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ppt_y</p:attrName>
                                        </p:attrNameLst>
                                      </p:cBhvr>
                                      <p:tavLst>
                                        <p:tav tm="0">
                                          <p:val>
                                            <p:strVal val="#ppt_y+#ppt_h*1.125000"/>
                                          </p:val>
                                        </p:tav>
                                        <p:tav tm="100000">
                                          <p:val>
                                            <p:strVal val="#ppt_y"/>
                                          </p:val>
                                        </p:tav>
                                      </p:tavLst>
                                    </p:anim>
                                    <p:animEffect transition="in" filter="wipe(up)">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
                                            <p:txEl>
                                              <p:pRg st="4" end="4"/>
                                            </p:txEl>
                                          </p:spTgt>
                                        </p:tgtEl>
                                        <p:attrNameLst>
                                          <p:attrName>style.visibility</p:attrName>
                                        </p:attrNameLst>
                                      </p:cBhvr>
                                      <p:to>
                                        <p:strVal val="visible"/>
                                      </p:to>
                                    </p:set>
                                    <p:animEffect transition="in" filter="wipe(left)">
                                      <p:cBhvr>
                                        <p:cTn id="31" dur="500"/>
                                        <p:tgtEl>
                                          <p:spTgt spid="45">
                                            <p:txEl>
                                              <p:pRg st="4" end="4"/>
                                            </p:txEl>
                                          </p:spTgt>
                                        </p:tgtEl>
                                      </p:cBhvr>
                                    </p:animEffect>
                                  </p:childTnLst>
                                </p:cTn>
                              </p:par>
                            </p:childTnLst>
                          </p:cTn>
                        </p:par>
                        <p:par>
                          <p:cTn id="32" fill="hold">
                            <p:stCondLst>
                              <p:cond delay="500"/>
                            </p:stCondLst>
                            <p:childTnLst>
                              <p:par>
                                <p:cTn id="33" presetID="12" presetClass="entr" presetSubtype="4"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p:tgtEl>
                                          <p:spTgt spid="5"/>
                                        </p:tgtEl>
                                        <p:attrNameLst>
                                          <p:attrName>ppt_y</p:attrName>
                                        </p:attrNameLst>
                                      </p:cBhvr>
                                      <p:tavLst>
                                        <p:tav tm="0">
                                          <p:val>
                                            <p:strVal val="#ppt_y+#ppt_h*1.125000"/>
                                          </p:val>
                                        </p:tav>
                                        <p:tav tm="100000">
                                          <p:val>
                                            <p:strVal val="#ppt_y"/>
                                          </p:val>
                                        </p:tav>
                                      </p:tavLst>
                                    </p:anim>
                                    <p:animEffect transition="in" filter="wipe(up)">
                                      <p:cBhvr>
                                        <p:cTn id="36" dur="500"/>
                                        <p:tgtEl>
                                          <p:spTgt spid="5"/>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45">
                                            <p:txEl>
                                              <p:pRg st="5" end="5"/>
                                            </p:txEl>
                                          </p:spTgt>
                                        </p:tgtEl>
                                        <p:attrNameLst>
                                          <p:attrName>style.visibility</p:attrName>
                                        </p:attrNameLst>
                                      </p:cBhvr>
                                      <p:to>
                                        <p:strVal val="visible"/>
                                      </p:to>
                                    </p:set>
                                    <p:animEffect transition="in" filter="wipe(left)">
                                      <p:cBhvr>
                                        <p:cTn id="40" dur="500"/>
                                        <p:tgtEl>
                                          <p:spTgt spid="4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5">
                                            <p:txEl>
                                              <p:pRg st="6" end="6"/>
                                            </p:txEl>
                                          </p:spTgt>
                                        </p:tgtEl>
                                        <p:attrNameLst>
                                          <p:attrName>style.visibility</p:attrName>
                                        </p:attrNameLst>
                                      </p:cBhvr>
                                      <p:to>
                                        <p:strVal val="visible"/>
                                      </p:to>
                                    </p:set>
                                    <p:animEffect transition="in" filter="wipe(left)">
                                      <p:cBhvr>
                                        <p:cTn id="45" dur="500"/>
                                        <p:tgtEl>
                                          <p:spTgt spid="45">
                                            <p:txEl>
                                              <p:pRg st="6" end="6"/>
                                            </p:txEl>
                                          </p:spTgt>
                                        </p:tgtEl>
                                      </p:cBhvr>
                                    </p:animEffect>
                                  </p:childTnLst>
                                </p:cTn>
                              </p:par>
                            </p:childTnLst>
                          </p:cTn>
                        </p:par>
                        <p:par>
                          <p:cTn id="46" fill="hold">
                            <p:stCondLst>
                              <p:cond delay="500"/>
                            </p:stCondLst>
                            <p:childTnLst>
                              <p:par>
                                <p:cTn id="47" presetID="1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p:tgtEl>
                                          <p:spTgt spid="6"/>
                                        </p:tgtEl>
                                        <p:attrNameLst>
                                          <p:attrName>ppt_y</p:attrName>
                                        </p:attrNameLst>
                                      </p:cBhvr>
                                      <p:tavLst>
                                        <p:tav tm="0">
                                          <p:val>
                                            <p:strVal val="#ppt_y+#ppt_h*1.125000"/>
                                          </p:val>
                                        </p:tav>
                                        <p:tav tm="100000">
                                          <p:val>
                                            <p:strVal val="#ppt_y"/>
                                          </p:val>
                                        </p:tav>
                                      </p:tavLst>
                                    </p:anim>
                                    <p:animEffect transition="in" filter="wipe(up)">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5">
                                            <p:txEl>
                                              <p:pRg st="7" end="7"/>
                                            </p:txEl>
                                          </p:spTgt>
                                        </p:tgtEl>
                                        <p:attrNameLst>
                                          <p:attrName>style.visibility</p:attrName>
                                        </p:attrNameLst>
                                      </p:cBhvr>
                                      <p:to>
                                        <p:strVal val="visible"/>
                                      </p:to>
                                    </p:set>
                                    <p:animEffect transition="in" filter="wipe(left)">
                                      <p:cBhvr>
                                        <p:cTn id="55" dur="500"/>
                                        <p:tgtEl>
                                          <p:spTgt spid="45">
                                            <p:txEl>
                                              <p:pRg st="7" end="7"/>
                                            </p:txEl>
                                          </p:spTgt>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p:tgtEl>
                                          <p:spTgt spid="7"/>
                                        </p:tgtEl>
                                        <p:attrNameLst>
                                          <p:attrName>ppt_y</p:attrName>
                                        </p:attrNameLst>
                                      </p:cBhvr>
                                      <p:tavLst>
                                        <p:tav tm="0">
                                          <p:val>
                                            <p:strVal val="#ppt_y+#ppt_h*1.125000"/>
                                          </p:val>
                                        </p:tav>
                                        <p:tav tm="100000">
                                          <p:val>
                                            <p:strVal val="#ppt_y"/>
                                          </p:val>
                                        </p:tav>
                                      </p:tavLst>
                                    </p:anim>
                                    <p:animEffect transition="in" filter="wipe(up)">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xEl>
                                              <p:pRg st="8" end="8"/>
                                            </p:txEl>
                                          </p:spTgt>
                                        </p:tgtEl>
                                        <p:attrNameLst>
                                          <p:attrName>style.visibility</p:attrName>
                                        </p:attrNameLst>
                                      </p:cBhvr>
                                      <p:to>
                                        <p:strVal val="visible"/>
                                      </p:to>
                                    </p:set>
                                    <p:animEffect transition="in" filter="wipe(left)">
                                      <p:cBhvr>
                                        <p:cTn id="65" dur="500"/>
                                        <p:tgtEl>
                                          <p:spTgt spid="45">
                                            <p:txEl>
                                              <p:pRg st="8" end="8"/>
                                            </p:txEl>
                                          </p:spTgt>
                                        </p:tgtEl>
                                      </p:cBhvr>
                                    </p:animEffect>
                                  </p:childTnLst>
                                </p:cTn>
                              </p:par>
                            </p:childTnLst>
                          </p:cTn>
                        </p:par>
                        <p:par>
                          <p:cTn id="66" fill="hold">
                            <p:stCondLst>
                              <p:cond delay="500"/>
                            </p:stCondLst>
                            <p:childTnLst>
                              <p:par>
                                <p:cTn id="67" presetID="12" presetClass="entr" presetSubtype="4"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p:tgtEl>
                                          <p:spTgt spid="8"/>
                                        </p:tgtEl>
                                        <p:attrNameLst>
                                          <p:attrName>ppt_y</p:attrName>
                                        </p:attrNameLst>
                                      </p:cBhvr>
                                      <p:tavLst>
                                        <p:tav tm="0">
                                          <p:val>
                                            <p:strVal val="#ppt_y+#ppt_h*1.125000"/>
                                          </p:val>
                                        </p:tav>
                                        <p:tav tm="100000">
                                          <p:val>
                                            <p:strVal val="#ppt_y"/>
                                          </p:val>
                                        </p:tav>
                                      </p:tavLst>
                                    </p:anim>
                                    <p:animEffect transition="in" filter="wipe(up)">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5">
                                            <p:txEl>
                                              <p:pRg st="9" end="9"/>
                                            </p:txEl>
                                          </p:spTgt>
                                        </p:tgtEl>
                                        <p:attrNameLst>
                                          <p:attrName>style.visibility</p:attrName>
                                        </p:attrNameLst>
                                      </p:cBhvr>
                                      <p:to>
                                        <p:strVal val="visible"/>
                                      </p:to>
                                    </p:set>
                                    <p:animEffect transition="in" filter="wipe(left)">
                                      <p:cBhvr>
                                        <p:cTn id="75" dur="500"/>
                                        <p:tgtEl>
                                          <p:spTgt spid="45">
                                            <p:txEl>
                                              <p:pRg st="9" end="9"/>
                                            </p:txEl>
                                          </p:spTgt>
                                        </p:tgtEl>
                                      </p:cBhvr>
                                    </p:animEffect>
                                  </p:childTnLst>
                                </p:cTn>
                              </p:par>
                            </p:childTnLst>
                          </p:cTn>
                        </p:par>
                        <p:par>
                          <p:cTn id="76" fill="hold">
                            <p:stCondLst>
                              <p:cond delay="500"/>
                            </p:stCondLst>
                            <p:childTnLst>
                              <p:par>
                                <p:cTn id="77" presetID="12" presetClass="entr" presetSubtype="4"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500"/>
                                        <p:tgtEl>
                                          <p:spTgt spid="9"/>
                                        </p:tgtEl>
                                        <p:attrNameLst>
                                          <p:attrName>ppt_y</p:attrName>
                                        </p:attrNameLst>
                                      </p:cBhvr>
                                      <p:tavLst>
                                        <p:tav tm="0">
                                          <p:val>
                                            <p:strVal val="#ppt_y+#ppt_h*1.125000"/>
                                          </p:val>
                                        </p:tav>
                                        <p:tav tm="100000">
                                          <p:val>
                                            <p:strVal val="#ppt_y"/>
                                          </p:val>
                                        </p:tav>
                                      </p:tavLst>
                                    </p:anim>
                                    <p:animEffect transition="in" filter="wipe(up)">
                                      <p:cBhvr>
                                        <p:cTn id="80" dur="500"/>
                                        <p:tgtEl>
                                          <p:spTgt spid="9"/>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45">
                                            <p:txEl>
                                              <p:pRg st="10" end="10"/>
                                            </p:txEl>
                                          </p:spTgt>
                                        </p:tgtEl>
                                        <p:attrNameLst>
                                          <p:attrName>style.visibility</p:attrName>
                                        </p:attrNameLst>
                                      </p:cBhvr>
                                      <p:to>
                                        <p:strVal val="visible"/>
                                      </p:to>
                                    </p:set>
                                    <p:animEffect transition="in" filter="wipe(left)">
                                      <p:cBhvr>
                                        <p:cTn id="84" dur="500"/>
                                        <p:tgtEl>
                                          <p:spTgt spid="45">
                                            <p:txEl>
                                              <p:pRg st="10" end="1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5">
                                            <p:txEl>
                                              <p:pRg st="11" end="11"/>
                                            </p:txEl>
                                          </p:spTgt>
                                        </p:tgtEl>
                                        <p:attrNameLst>
                                          <p:attrName>style.visibility</p:attrName>
                                        </p:attrNameLst>
                                      </p:cBhvr>
                                      <p:to>
                                        <p:strVal val="visible"/>
                                      </p:to>
                                    </p:set>
                                    <p:animEffect transition="in" filter="wipe(left)">
                                      <p:cBhvr>
                                        <p:cTn id="89" dur="500"/>
                                        <p:tgtEl>
                                          <p:spTgt spid="45">
                                            <p:txEl>
                                              <p:pRg st="11" end="11"/>
                                            </p:txEl>
                                          </p:spTgt>
                                        </p:tgtEl>
                                      </p:cBhvr>
                                    </p:animEffect>
                                  </p:childTnLst>
                                </p:cTn>
                              </p:par>
                            </p:childTnLst>
                          </p:cTn>
                        </p:par>
                        <p:par>
                          <p:cTn id="90" fill="hold">
                            <p:stCondLst>
                              <p:cond delay="500"/>
                            </p:stCondLst>
                            <p:childTnLst>
                              <p:par>
                                <p:cTn id="91" presetID="12" presetClass="entr" presetSubtype="4"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additive="base">
                                        <p:cTn id="93" dur="500"/>
                                        <p:tgtEl>
                                          <p:spTgt spid="10"/>
                                        </p:tgtEl>
                                        <p:attrNameLst>
                                          <p:attrName>ppt_y</p:attrName>
                                        </p:attrNameLst>
                                      </p:cBhvr>
                                      <p:tavLst>
                                        <p:tav tm="0">
                                          <p:val>
                                            <p:strVal val="#ppt_y+#ppt_h*1.125000"/>
                                          </p:val>
                                        </p:tav>
                                        <p:tav tm="100000">
                                          <p:val>
                                            <p:strVal val="#ppt_y"/>
                                          </p:val>
                                        </p:tav>
                                      </p:tavLst>
                                    </p:anim>
                                    <p:animEffect transition="in" filter="wipe(up)">
                                      <p:cBhvr>
                                        <p:cTn id="94" dur="500"/>
                                        <p:tgtEl>
                                          <p:spTgt spid="1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45">
                                            <p:txEl>
                                              <p:pRg st="13" end="13"/>
                                            </p:txEl>
                                          </p:spTgt>
                                        </p:tgtEl>
                                        <p:attrNameLst>
                                          <p:attrName>style.visibility</p:attrName>
                                        </p:attrNameLst>
                                      </p:cBhvr>
                                      <p:to>
                                        <p:strVal val="visible"/>
                                      </p:to>
                                    </p:set>
                                    <p:animEffect transition="in" filter="wipe(left)">
                                      <p:cBhvr>
                                        <p:cTn id="99" dur="500"/>
                                        <p:tgtEl>
                                          <p:spTgt spid="45">
                                            <p:txEl>
                                              <p:pRg st="13" end="13"/>
                                            </p:txEl>
                                          </p:spTgt>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childTnLst>
                          </p:cTn>
                        </p:par>
                        <p:par>
                          <p:cTn id="104" fill="hold">
                            <p:stCondLst>
                              <p:cond delay="1000"/>
                            </p:stCondLst>
                            <p:childTnLst>
                              <p:par>
                                <p:cTn id="105" presetID="12" presetClass="entr" presetSubtype="4"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 calcmode="lin" valueType="num">
                                      <p:cBhvr additive="base">
                                        <p:cTn id="107" dur="500"/>
                                        <p:tgtEl>
                                          <p:spTgt spid="11"/>
                                        </p:tgtEl>
                                        <p:attrNameLst>
                                          <p:attrName>ppt_y</p:attrName>
                                        </p:attrNameLst>
                                      </p:cBhvr>
                                      <p:tavLst>
                                        <p:tav tm="0">
                                          <p:val>
                                            <p:strVal val="#ppt_y+#ppt_h*1.125000"/>
                                          </p:val>
                                        </p:tav>
                                        <p:tav tm="100000">
                                          <p:val>
                                            <p:strVal val="#ppt_y"/>
                                          </p:val>
                                        </p:tav>
                                      </p:tavLst>
                                    </p:anim>
                                    <p:animEffect transition="in" filter="wipe(up)">
                                      <p:cBhvr>
                                        <p:cTn id="108" dur="500"/>
                                        <p:tgtEl>
                                          <p:spTgt spid="11"/>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5">
                                            <p:txEl>
                                              <p:pRg st="14" end="14"/>
                                            </p:txEl>
                                          </p:spTgt>
                                        </p:tgtEl>
                                        <p:attrNameLst>
                                          <p:attrName>style.visibility</p:attrName>
                                        </p:attrNameLst>
                                      </p:cBhvr>
                                      <p:to>
                                        <p:strVal val="visible"/>
                                      </p:to>
                                    </p:set>
                                    <p:animEffect transition="in" filter="wipe(left)">
                                      <p:cBhvr>
                                        <p:cTn id="113" dur="500"/>
                                        <p:tgtEl>
                                          <p:spTgt spid="45">
                                            <p:txEl>
                                              <p:pRg st="14" end="14"/>
                                            </p:txEl>
                                          </p:spTgt>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12"/>
                                        </p:tgtEl>
                                        <p:attrNameLst>
                                          <p:attrName>style.visibility</p:attrName>
                                        </p:attrNameLst>
                                      </p:cBhvr>
                                      <p:to>
                                        <p:strVal val="visible"/>
                                      </p:to>
                                    </p:set>
                                    <p:anim calcmode="lin" valueType="num">
                                      <p:cBhvr additive="base">
                                        <p:cTn id="117" dur="500"/>
                                        <p:tgtEl>
                                          <p:spTgt spid="12"/>
                                        </p:tgtEl>
                                        <p:attrNameLst>
                                          <p:attrName>ppt_y</p:attrName>
                                        </p:attrNameLst>
                                      </p:cBhvr>
                                      <p:tavLst>
                                        <p:tav tm="0">
                                          <p:val>
                                            <p:strVal val="#ppt_y+#ppt_h*1.125000"/>
                                          </p:val>
                                        </p:tav>
                                        <p:tav tm="100000">
                                          <p:val>
                                            <p:strVal val="#ppt_y"/>
                                          </p:val>
                                        </p:tav>
                                      </p:tavLst>
                                    </p:anim>
                                    <p:animEffect transition="in" filter="wipe(up)">
                                      <p:cBhvr>
                                        <p:cTn id="118" dur="500"/>
                                        <p:tgtEl>
                                          <p:spTgt spid="1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45">
                                            <p:txEl>
                                              <p:pRg st="16" end="16"/>
                                            </p:txEl>
                                          </p:spTgt>
                                        </p:tgtEl>
                                        <p:attrNameLst>
                                          <p:attrName>style.visibility</p:attrName>
                                        </p:attrNameLst>
                                      </p:cBhvr>
                                      <p:to>
                                        <p:strVal val="visible"/>
                                      </p:to>
                                    </p:set>
                                    <p:animEffect transition="in" filter="wipe(left)">
                                      <p:cBhvr>
                                        <p:cTn id="123" dur="500"/>
                                        <p:tgtEl>
                                          <p:spTgt spid="45">
                                            <p:txEl>
                                              <p:pRg st="16" end="16"/>
                                            </p:txEl>
                                          </p:spTgt>
                                        </p:tgtEl>
                                      </p:cBhvr>
                                    </p:animEffect>
                                  </p:childTnLst>
                                </p:cTn>
                              </p:par>
                            </p:childTnLst>
                          </p:cTn>
                        </p:par>
                        <p:par>
                          <p:cTn id="124" fill="hold">
                            <p:stCondLst>
                              <p:cond delay="500"/>
                            </p:stCondLst>
                            <p:childTnLst>
                              <p:par>
                                <p:cTn id="125" presetID="12" presetClass="entr" presetSubtype="4"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additive="base">
                                        <p:cTn id="127" dur="500"/>
                                        <p:tgtEl>
                                          <p:spTgt spid="27"/>
                                        </p:tgtEl>
                                        <p:attrNameLst>
                                          <p:attrName>ppt_y</p:attrName>
                                        </p:attrNameLst>
                                      </p:cBhvr>
                                      <p:tavLst>
                                        <p:tav tm="0">
                                          <p:val>
                                            <p:strVal val="#ppt_y+#ppt_h*1.125000"/>
                                          </p:val>
                                        </p:tav>
                                        <p:tav tm="100000">
                                          <p:val>
                                            <p:strVal val="#ppt_y"/>
                                          </p:val>
                                        </p:tav>
                                      </p:tavLst>
                                    </p:anim>
                                    <p:animEffect transition="in" filter="wipe(up)">
                                      <p:cBhvr>
                                        <p:cTn id="128" dur="500"/>
                                        <p:tgtEl>
                                          <p:spTgt spid="27"/>
                                        </p:tgtEl>
                                      </p:cBhvr>
                                    </p:animEffect>
                                  </p:childTnLst>
                                </p:cTn>
                              </p:par>
                              <p:par>
                                <p:cTn id="129" presetID="22" presetClass="entr" presetSubtype="4" fill="hold"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down)">
                                      <p:cBhvr>
                                        <p:cTn id="131" dur="500"/>
                                        <p:tgtEl>
                                          <p:spTgt spid="34"/>
                                        </p:tgtEl>
                                      </p:cBhvr>
                                    </p:animEffect>
                                  </p:childTnLst>
                                </p:cTn>
                              </p:par>
                            </p:childTnLst>
                          </p:cTn>
                        </p:par>
                        <p:par>
                          <p:cTn id="132" fill="hold">
                            <p:stCondLst>
                              <p:cond delay="1000"/>
                            </p:stCondLst>
                            <p:childTnLst>
                              <p:par>
                                <p:cTn id="133" presetID="22" presetClass="entr" presetSubtype="8" fill="hold" nodeType="afterEffect">
                                  <p:stCondLst>
                                    <p:cond delay="0"/>
                                  </p:stCondLst>
                                  <p:childTnLst>
                                    <p:set>
                                      <p:cBhvr>
                                        <p:cTn id="134" dur="1" fill="hold">
                                          <p:stCondLst>
                                            <p:cond delay="0"/>
                                          </p:stCondLst>
                                        </p:cTn>
                                        <p:tgtEl>
                                          <p:spTgt spid="45">
                                            <p:txEl>
                                              <p:pRg st="17" end="17"/>
                                            </p:txEl>
                                          </p:spTgt>
                                        </p:tgtEl>
                                        <p:attrNameLst>
                                          <p:attrName>style.visibility</p:attrName>
                                        </p:attrNameLst>
                                      </p:cBhvr>
                                      <p:to>
                                        <p:strVal val="visible"/>
                                      </p:to>
                                    </p:set>
                                    <p:animEffect transition="in" filter="wipe(left)">
                                      <p:cBhvr>
                                        <p:cTn id="135" dur="500"/>
                                        <p:tgtEl>
                                          <p:spTgt spid="45">
                                            <p:txEl>
                                              <p:pRg st="17" end="17"/>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45">
                                            <p:txEl>
                                              <p:pRg st="18" end="18"/>
                                            </p:txEl>
                                          </p:spTgt>
                                        </p:tgtEl>
                                        <p:attrNameLst>
                                          <p:attrName>style.visibility</p:attrName>
                                        </p:attrNameLst>
                                      </p:cBhvr>
                                      <p:to>
                                        <p:strVal val="visible"/>
                                      </p:to>
                                    </p:set>
                                    <p:animEffect transition="in" filter="wipe(left)">
                                      <p:cBhvr>
                                        <p:cTn id="140" dur="500"/>
                                        <p:tgtEl>
                                          <p:spTgt spid="45">
                                            <p:txEl>
                                              <p:pRg st="18" end="18"/>
                                            </p:txEl>
                                          </p:spTgt>
                                        </p:tgtEl>
                                      </p:cBhvr>
                                    </p:animEffect>
                                  </p:childTnLst>
                                </p:cTn>
                              </p:par>
                            </p:childTnLst>
                          </p:cTn>
                        </p:par>
                        <p:par>
                          <p:cTn id="141" fill="hold">
                            <p:stCondLst>
                              <p:cond delay="500"/>
                            </p:stCondLst>
                            <p:childTnLst>
                              <p:par>
                                <p:cTn id="142" presetID="12" presetClass="entr" presetSubtype="4" fill="hold" grpId="0" nodeType="afterEffect">
                                  <p:stCondLst>
                                    <p:cond delay="0"/>
                                  </p:stCondLst>
                                  <p:childTnLst>
                                    <p:set>
                                      <p:cBhvr>
                                        <p:cTn id="143" dur="1" fill="hold">
                                          <p:stCondLst>
                                            <p:cond delay="0"/>
                                          </p:stCondLst>
                                        </p:cTn>
                                        <p:tgtEl>
                                          <p:spTgt spid="29"/>
                                        </p:tgtEl>
                                        <p:attrNameLst>
                                          <p:attrName>style.visibility</p:attrName>
                                        </p:attrNameLst>
                                      </p:cBhvr>
                                      <p:to>
                                        <p:strVal val="visible"/>
                                      </p:to>
                                    </p:set>
                                    <p:anim calcmode="lin" valueType="num">
                                      <p:cBhvr additive="base">
                                        <p:cTn id="144" dur="500"/>
                                        <p:tgtEl>
                                          <p:spTgt spid="29"/>
                                        </p:tgtEl>
                                        <p:attrNameLst>
                                          <p:attrName>ppt_y</p:attrName>
                                        </p:attrNameLst>
                                      </p:cBhvr>
                                      <p:tavLst>
                                        <p:tav tm="0">
                                          <p:val>
                                            <p:strVal val="#ppt_y+#ppt_h*1.125000"/>
                                          </p:val>
                                        </p:tav>
                                        <p:tav tm="100000">
                                          <p:val>
                                            <p:strVal val="#ppt_y"/>
                                          </p:val>
                                        </p:tav>
                                      </p:tavLst>
                                    </p:anim>
                                    <p:animEffect transition="in" filter="wipe(up)">
                                      <p:cBhvr>
                                        <p:cTn id="145" dur="500"/>
                                        <p:tgtEl>
                                          <p:spTgt spid="29"/>
                                        </p:tgtEl>
                                      </p:cBhvr>
                                    </p:animEffect>
                                  </p:childTnLst>
                                </p:cTn>
                              </p:par>
                            </p:childTnLst>
                          </p:cTn>
                        </p:par>
                        <p:par>
                          <p:cTn id="146" fill="hold">
                            <p:stCondLst>
                              <p:cond delay="1000"/>
                            </p:stCondLst>
                            <p:childTnLst>
                              <p:par>
                                <p:cTn id="147" presetID="22" presetClass="entr" presetSubtype="8" fill="hold" nodeType="after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wipe(left)">
                                      <p:cBhvr>
                                        <p:cTn id="149" dur="500"/>
                                        <p:tgtEl>
                                          <p:spTgt spid="30"/>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45">
                                            <p:txEl>
                                              <p:pRg st="19" end="19"/>
                                            </p:txEl>
                                          </p:spTgt>
                                        </p:tgtEl>
                                        <p:attrNameLst>
                                          <p:attrName>style.visibility</p:attrName>
                                        </p:attrNameLst>
                                      </p:cBhvr>
                                      <p:to>
                                        <p:strVal val="visible"/>
                                      </p:to>
                                    </p:set>
                                    <p:animEffect transition="in" filter="wipe(left)">
                                      <p:cBhvr>
                                        <p:cTn id="154" dur="500"/>
                                        <p:tgtEl>
                                          <p:spTgt spid="45">
                                            <p:txEl>
                                              <p:pRg st="19" end="19"/>
                                            </p:txEl>
                                          </p:spTgt>
                                        </p:tgtEl>
                                      </p:cBhvr>
                                    </p:animEffect>
                                  </p:childTnLst>
                                </p:cTn>
                              </p:par>
                              <p:par>
                                <p:cTn id="155" presetID="12" presetClass="entr" presetSubtype="4"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 calcmode="lin" valueType="num">
                                      <p:cBhvr additive="base">
                                        <p:cTn id="157" dur="500"/>
                                        <p:tgtEl>
                                          <p:spTgt spid="33"/>
                                        </p:tgtEl>
                                        <p:attrNameLst>
                                          <p:attrName>ppt_y</p:attrName>
                                        </p:attrNameLst>
                                      </p:cBhvr>
                                      <p:tavLst>
                                        <p:tav tm="0">
                                          <p:val>
                                            <p:strVal val="#ppt_y+#ppt_h*1.125000"/>
                                          </p:val>
                                        </p:tav>
                                        <p:tav tm="100000">
                                          <p:val>
                                            <p:strVal val="#ppt_y"/>
                                          </p:val>
                                        </p:tav>
                                      </p:tavLst>
                                    </p:anim>
                                    <p:animEffect transition="in" filter="wipe(up)">
                                      <p:cBhvr>
                                        <p:cTn id="158" dur="500"/>
                                        <p:tgtEl>
                                          <p:spTgt spid="33"/>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49"/>
                                        </p:tgtEl>
                                        <p:attrNameLst>
                                          <p:attrName>style.visibility</p:attrName>
                                        </p:attrNameLst>
                                      </p:cBhvr>
                                      <p:to>
                                        <p:strVal val="visible"/>
                                      </p:to>
                                    </p:set>
                                    <p:animEffect transition="in" filter="fade">
                                      <p:cBhvr>
                                        <p:cTn id="163" dur="500"/>
                                        <p:tgtEl>
                                          <p:spTgt spid="4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0" nodeType="clickEffect">
                                  <p:stCondLst>
                                    <p:cond delay="0"/>
                                  </p:stCondLst>
                                  <p:childTnLst>
                                    <p:animEffect transition="out" filter="fade">
                                      <p:cBhvr>
                                        <p:cTn id="167" dur="1500"/>
                                        <p:tgtEl>
                                          <p:spTgt spid="45">
                                            <p:txEl>
                                              <p:pRg st="0" end="0"/>
                                            </p:txEl>
                                          </p:spTgt>
                                        </p:tgtEl>
                                      </p:cBhvr>
                                    </p:animEffect>
                                    <p:set>
                                      <p:cBhvr>
                                        <p:cTn id="168" dur="1" fill="hold">
                                          <p:stCondLst>
                                            <p:cond delay="1499"/>
                                          </p:stCondLst>
                                        </p:cTn>
                                        <p:tgtEl>
                                          <p:spTgt spid="45">
                                            <p:txEl>
                                              <p:pRg st="0" end="0"/>
                                            </p:txEl>
                                          </p:spTgt>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1500"/>
                                        <p:tgtEl>
                                          <p:spTgt spid="45">
                                            <p:txEl>
                                              <p:pRg st="1" end="1"/>
                                            </p:txEl>
                                          </p:spTgt>
                                        </p:tgtEl>
                                      </p:cBhvr>
                                    </p:animEffect>
                                    <p:set>
                                      <p:cBhvr>
                                        <p:cTn id="171" dur="1" fill="hold">
                                          <p:stCondLst>
                                            <p:cond delay="1499"/>
                                          </p:stCondLst>
                                        </p:cTn>
                                        <p:tgtEl>
                                          <p:spTgt spid="45">
                                            <p:txEl>
                                              <p:pRg st="1" end="1"/>
                                            </p:txEl>
                                          </p:spTgt>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1500"/>
                                        <p:tgtEl>
                                          <p:spTgt spid="45">
                                            <p:txEl>
                                              <p:pRg st="2" end="2"/>
                                            </p:txEl>
                                          </p:spTgt>
                                        </p:tgtEl>
                                      </p:cBhvr>
                                    </p:animEffect>
                                    <p:set>
                                      <p:cBhvr>
                                        <p:cTn id="174" dur="1" fill="hold">
                                          <p:stCondLst>
                                            <p:cond delay="1499"/>
                                          </p:stCondLst>
                                        </p:cTn>
                                        <p:tgtEl>
                                          <p:spTgt spid="45">
                                            <p:txEl>
                                              <p:pRg st="2" end="2"/>
                                            </p:txEl>
                                          </p:spTgt>
                                        </p:tgtEl>
                                        <p:attrNameLst>
                                          <p:attrName>style.visibility</p:attrName>
                                        </p:attrNameLst>
                                      </p:cBhvr>
                                      <p:to>
                                        <p:strVal val="hidden"/>
                                      </p:to>
                                    </p:set>
                                  </p:childTnLst>
                                </p:cTn>
                              </p:par>
                              <p:par>
                                <p:cTn id="175" presetID="10" presetClass="exit" presetSubtype="0" fill="hold" grpId="0" nodeType="withEffect">
                                  <p:stCondLst>
                                    <p:cond delay="0"/>
                                  </p:stCondLst>
                                  <p:childTnLst>
                                    <p:animEffect transition="out" filter="fade">
                                      <p:cBhvr>
                                        <p:cTn id="176" dur="1500"/>
                                        <p:tgtEl>
                                          <p:spTgt spid="45">
                                            <p:txEl>
                                              <p:pRg st="4" end="4"/>
                                            </p:txEl>
                                          </p:spTgt>
                                        </p:tgtEl>
                                      </p:cBhvr>
                                    </p:animEffect>
                                    <p:set>
                                      <p:cBhvr>
                                        <p:cTn id="177" dur="1" fill="hold">
                                          <p:stCondLst>
                                            <p:cond delay="1499"/>
                                          </p:stCondLst>
                                        </p:cTn>
                                        <p:tgtEl>
                                          <p:spTgt spid="45">
                                            <p:txEl>
                                              <p:pRg st="4" end="4"/>
                                            </p:txEl>
                                          </p:spTgt>
                                        </p:tgtEl>
                                        <p:attrNameLst>
                                          <p:attrName>style.visibility</p:attrName>
                                        </p:attrNameLst>
                                      </p:cBhvr>
                                      <p:to>
                                        <p:strVal val="hidden"/>
                                      </p:to>
                                    </p:set>
                                  </p:childTnLst>
                                </p:cTn>
                              </p:par>
                              <p:par>
                                <p:cTn id="178" presetID="10" presetClass="exit" presetSubtype="0" fill="hold" grpId="0" nodeType="withEffect">
                                  <p:stCondLst>
                                    <p:cond delay="0"/>
                                  </p:stCondLst>
                                  <p:childTnLst>
                                    <p:animEffect transition="out" filter="fade">
                                      <p:cBhvr>
                                        <p:cTn id="179" dur="1500"/>
                                        <p:tgtEl>
                                          <p:spTgt spid="45">
                                            <p:txEl>
                                              <p:pRg st="5" end="5"/>
                                            </p:txEl>
                                          </p:spTgt>
                                        </p:tgtEl>
                                      </p:cBhvr>
                                    </p:animEffect>
                                    <p:set>
                                      <p:cBhvr>
                                        <p:cTn id="180" dur="1" fill="hold">
                                          <p:stCondLst>
                                            <p:cond delay="1499"/>
                                          </p:stCondLst>
                                        </p:cTn>
                                        <p:tgtEl>
                                          <p:spTgt spid="45">
                                            <p:txEl>
                                              <p:pRg st="5" end="5"/>
                                            </p:txEl>
                                          </p:spTgt>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1500"/>
                                        <p:tgtEl>
                                          <p:spTgt spid="45">
                                            <p:txEl>
                                              <p:pRg st="6" end="6"/>
                                            </p:txEl>
                                          </p:spTgt>
                                        </p:tgtEl>
                                      </p:cBhvr>
                                    </p:animEffect>
                                    <p:set>
                                      <p:cBhvr>
                                        <p:cTn id="183" dur="1" fill="hold">
                                          <p:stCondLst>
                                            <p:cond delay="1499"/>
                                          </p:stCondLst>
                                        </p:cTn>
                                        <p:tgtEl>
                                          <p:spTgt spid="45">
                                            <p:txEl>
                                              <p:pRg st="6" end="6"/>
                                            </p:txEl>
                                          </p:spTgt>
                                        </p:tgtEl>
                                        <p:attrNameLst>
                                          <p:attrName>style.visibility</p:attrName>
                                        </p:attrNameLst>
                                      </p:cBhvr>
                                      <p:to>
                                        <p:strVal val="hidden"/>
                                      </p:to>
                                    </p:set>
                                  </p:childTnLst>
                                </p:cTn>
                              </p:par>
                              <p:par>
                                <p:cTn id="184" presetID="10" presetClass="exit" presetSubtype="0" fill="hold" grpId="0" nodeType="withEffect">
                                  <p:stCondLst>
                                    <p:cond delay="0"/>
                                  </p:stCondLst>
                                  <p:childTnLst>
                                    <p:animEffect transition="out" filter="fade">
                                      <p:cBhvr>
                                        <p:cTn id="185" dur="1500"/>
                                        <p:tgtEl>
                                          <p:spTgt spid="45">
                                            <p:txEl>
                                              <p:pRg st="7" end="7"/>
                                            </p:txEl>
                                          </p:spTgt>
                                        </p:tgtEl>
                                      </p:cBhvr>
                                    </p:animEffect>
                                    <p:set>
                                      <p:cBhvr>
                                        <p:cTn id="186" dur="1" fill="hold">
                                          <p:stCondLst>
                                            <p:cond delay="1499"/>
                                          </p:stCondLst>
                                        </p:cTn>
                                        <p:tgtEl>
                                          <p:spTgt spid="45">
                                            <p:txEl>
                                              <p:pRg st="7" end="7"/>
                                            </p:txEl>
                                          </p:spTgt>
                                        </p:tgtEl>
                                        <p:attrNameLst>
                                          <p:attrName>style.visibility</p:attrName>
                                        </p:attrNameLst>
                                      </p:cBhvr>
                                      <p:to>
                                        <p:strVal val="hidden"/>
                                      </p:to>
                                    </p:set>
                                  </p:childTnLst>
                                </p:cTn>
                              </p:par>
                              <p:par>
                                <p:cTn id="187" presetID="10" presetClass="exit" presetSubtype="0" fill="hold" grpId="0" nodeType="withEffect">
                                  <p:stCondLst>
                                    <p:cond delay="0"/>
                                  </p:stCondLst>
                                  <p:childTnLst>
                                    <p:animEffect transition="out" filter="fade">
                                      <p:cBhvr>
                                        <p:cTn id="188" dur="1500"/>
                                        <p:tgtEl>
                                          <p:spTgt spid="45">
                                            <p:txEl>
                                              <p:pRg st="8" end="8"/>
                                            </p:txEl>
                                          </p:spTgt>
                                        </p:tgtEl>
                                      </p:cBhvr>
                                    </p:animEffect>
                                    <p:set>
                                      <p:cBhvr>
                                        <p:cTn id="189" dur="1" fill="hold">
                                          <p:stCondLst>
                                            <p:cond delay="1499"/>
                                          </p:stCondLst>
                                        </p:cTn>
                                        <p:tgtEl>
                                          <p:spTgt spid="45">
                                            <p:txEl>
                                              <p:pRg st="8" end="8"/>
                                            </p:txEl>
                                          </p:spTgt>
                                        </p:tgtEl>
                                        <p:attrNameLst>
                                          <p:attrName>style.visibility</p:attrName>
                                        </p:attrNameLst>
                                      </p:cBhvr>
                                      <p:to>
                                        <p:strVal val="hidden"/>
                                      </p:to>
                                    </p:set>
                                  </p:childTnLst>
                                </p:cTn>
                              </p:par>
                              <p:par>
                                <p:cTn id="190" presetID="10" presetClass="exit" presetSubtype="0" fill="hold" grpId="0" nodeType="withEffect">
                                  <p:stCondLst>
                                    <p:cond delay="0"/>
                                  </p:stCondLst>
                                  <p:childTnLst>
                                    <p:animEffect transition="out" filter="fade">
                                      <p:cBhvr>
                                        <p:cTn id="191" dur="1500"/>
                                        <p:tgtEl>
                                          <p:spTgt spid="45">
                                            <p:txEl>
                                              <p:pRg st="9" end="9"/>
                                            </p:txEl>
                                          </p:spTgt>
                                        </p:tgtEl>
                                      </p:cBhvr>
                                    </p:animEffect>
                                    <p:set>
                                      <p:cBhvr>
                                        <p:cTn id="192" dur="1" fill="hold">
                                          <p:stCondLst>
                                            <p:cond delay="1499"/>
                                          </p:stCondLst>
                                        </p:cTn>
                                        <p:tgtEl>
                                          <p:spTgt spid="45">
                                            <p:txEl>
                                              <p:pRg st="9" end="9"/>
                                            </p:txEl>
                                          </p:spTgt>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1500"/>
                                        <p:tgtEl>
                                          <p:spTgt spid="45">
                                            <p:txEl>
                                              <p:pRg st="10" end="10"/>
                                            </p:txEl>
                                          </p:spTgt>
                                        </p:tgtEl>
                                      </p:cBhvr>
                                    </p:animEffect>
                                    <p:set>
                                      <p:cBhvr>
                                        <p:cTn id="195" dur="1" fill="hold">
                                          <p:stCondLst>
                                            <p:cond delay="1499"/>
                                          </p:stCondLst>
                                        </p:cTn>
                                        <p:tgtEl>
                                          <p:spTgt spid="45">
                                            <p:txEl>
                                              <p:pRg st="10" end="10"/>
                                            </p:txEl>
                                          </p:spTgt>
                                        </p:tgtEl>
                                        <p:attrNameLst>
                                          <p:attrName>style.visibility</p:attrName>
                                        </p:attrNameLst>
                                      </p:cBhvr>
                                      <p:to>
                                        <p:strVal val="hidden"/>
                                      </p:to>
                                    </p:set>
                                  </p:childTnLst>
                                </p:cTn>
                              </p:par>
                              <p:par>
                                <p:cTn id="196" presetID="10" presetClass="exit" presetSubtype="0" fill="hold" grpId="0" nodeType="withEffect">
                                  <p:stCondLst>
                                    <p:cond delay="0"/>
                                  </p:stCondLst>
                                  <p:childTnLst>
                                    <p:animEffect transition="out" filter="fade">
                                      <p:cBhvr>
                                        <p:cTn id="197" dur="1500"/>
                                        <p:tgtEl>
                                          <p:spTgt spid="45">
                                            <p:txEl>
                                              <p:pRg st="11" end="11"/>
                                            </p:txEl>
                                          </p:spTgt>
                                        </p:tgtEl>
                                      </p:cBhvr>
                                    </p:animEffect>
                                    <p:set>
                                      <p:cBhvr>
                                        <p:cTn id="198" dur="1" fill="hold">
                                          <p:stCondLst>
                                            <p:cond delay="1499"/>
                                          </p:stCondLst>
                                        </p:cTn>
                                        <p:tgtEl>
                                          <p:spTgt spid="45">
                                            <p:txEl>
                                              <p:pRg st="11" end="11"/>
                                            </p:txEl>
                                          </p:spTgt>
                                        </p:tgtEl>
                                        <p:attrNameLst>
                                          <p:attrName>style.visibility</p:attrName>
                                        </p:attrNameLst>
                                      </p:cBhvr>
                                      <p:to>
                                        <p:strVal val="hidden"/>
                                      </p:to>
                                    </p:set>
                                  </p:childTnLst>
                                </p:cTn>
                              </p:par>
                              <p:par>
                                <p:cTn id="199" presetID="10" presetClass="exit" presetSubtype="0" fill="hold" grpId="0" nodeType="withEffect">
                                  <p:stCondLst>
                                    <p:cond delay="0"/>
                                  </p:stCondLst>
                                  <p:childTnLst>
                                    <p:animEffect transition="out" filter="fade">
                                      <p:cBhvr>
                                        <p:cTn id="200" dur="1500"/>
                                        <p:tgtEl>
                                          <p:spTgt spid="45">
                                            <p:txEl>
                                              <p:pRg st="13" end="13"/>
                                            </p:txEl>
                                          </p:spTgt>
                                        </p:tgtEl>
                                      </p:cBhvr>
                                    </p:animEffect>
                                    <p:set>
                                      <p:cBhvr>
                                        <p:cTn id="201" dur="1" fill="hold">
                                          <p:stCondLst>
                                            <p:cond delay="1499"/>
                                          </p:stCondLst>
                                        </p:cTn>
                                        <p:tgtEl>
                                          <p:spTgt spid="45">
                                            <p:txEl>
                                              <p:pRg st="13" end="13"/>
                                            </p:txEl>
                                          </p:spTgt>
                                        </p:tgtEl>
                                        <p:attrNameLst>
                                          <p:attrName>style.visibility</p:attrName>
                                        </p:attrNameLst>
                                      </p:cBhvr>
                                      <p:to>
                                        <p:strVal val="hidden"/>
                                      </p:to>
                                    </p:set>
                                  </p:childTnLst>
                                </p:cTn>
                              </p:par>
                              <p:par>
                                <p:cTn id="202" presetID="10" presetClass="exit" presetSubtype="0" fill="hold" grpId="0" nodeType="withEffect">
                                  <p:stCondLst>
                                    <p:cond delay="0"/>
                                  </p:stCondLst>
                                  <p:childTnLst>
                                    <p:animEffect transition="out" filter="fade">
                                      <p:cBhvr>
                                        <p:cTn id="203" dur="1500"/>
                                        <p:tgtEl>
                                          <p:spTgt spid="45">
                                            <p:txEl>
                                              <p:pRg st="14" end="14"/>
                                            </p:txEl>
                                          </p:spTgt>
                                        </p:tgtEl>
                                      </p:cBhvr>
                                    </p:animEffect>
                                    <p:set>
                                      <p:cBhvr>
                                        <p:cTn id="204" dur="1" fill="hold">
                                          <p:stCondLst>
                                            <p:cond delay="1499"/>
                                          </p:stCondLst>
                                        </p:cTn>
                                        <p:tgtEl>
                                          <p:spTgt spid="45">
                                            <p:txEl>
                                              <p:pRg st="14" end="14"/>
                                            </p:txEl>
                                          </p:spTgt>
                                        </p:tgtEl>
                                        <p:attrNameLst>
                                          <p:attrName>style.visibility</p:attrName>
                                        </p:attrNameLst>
                                      </p:cBhvr>
                                      <p:to>
                                        <p:strVal val="hidden"/>
                                      </p:to>
                                    </p:set>
                                  </p:childTnLst>
                                </p:cTn>
                              </p:par>
                              <p:par>
                                <p:cTn id="205" presetID="10" presetClass="exit" presetSubtype="0" fill="hold" grpId="0" nodeType="withEffect">
                                  <p:stCondLst>
                                    <p:cond delay="0"/>
                                  </p:stCondLst>
                                  <p:childTnLst>
                                    <p:animEffect transition="out" filter="fade">
                                      <p:cBhvr>
                                        <p:cTn id="206" dur="1500"/>
                                        <p:tgtEl>
                                          <p:spTgt spid="45">
                                            <p:txEl>
                                              <p:pRg st="16" end="16"/>
                                            </p:txEl>
                                          </p:spTgt>
                                        </p:tgtEl>
                                      </p:cBhvr>
                                    </p:animEffect>
                                    <p:set>
                                      <p:cBhvr>
                                        <p:cTn id="207" dur="1" fill="hold">
                                          <p:stCondLst>
                                            <p:cond delay="1499"/>
                                          </p:stCondLst>
                                        </p:cTn>
                                        <p:tgtEl>
                                          <p:spTgt spid="45">
                                            <p:txEl>
                                              <p:pRg st="16" end="16"/>
                                            </p:txEl>
                                          </p:spTgt>
                                        </p:tgtEl>
                                        <p:attrNameLst>
                                          <p:attrName>style.visibility</p:attrName>
                                        </p:attrNameLst>
                                      </p:cBhvr>
                                      <p:to>
                                        <p:strVal val="hidden"/>
                                      </p:to>
                                    </p:set>
                                  </p:childTnLst>
                                </p:cTn>
                              </p:par>
                              <p:par>
                                <p:cTn id="208" presetID="10" presetClass="exit" presetSubtype="0" fill="hold" grpId="0" nodeType="withEffect">
                                  <p:stCondLst>
                                    <p:cond delay="0"/>
                                  </p:stCondLst>
                                  <p:childTnLst>
                                    <p:animEffect transition="out" filter="fade">
                                      <p:cBhvr>
                                        <p:cTn id="209" dur="1500"/>
                                        <p:tgtEl>
                                          <p:spTgt spid="45">
                                            <p:txEl>
                                              <p:pRg st="17" end="17"/>
                                            </p:txEl>
                                          </p:spTgt>
                                        </p:tgtEl>
                                      </p:cBhvr>
                                    </p:animEffect>
                                    <p:set>
                                      <p:cBhvr>
                                        <p:cTn id="210" dur="1" fill="hold">
                                          <p:stCondLst>
                                            <p:cond delay="1499"/>
                                          </p:stCondLst>
                                        </p:cTn>
                                        <p:tgtEl>
                                          <p:spTgt spid="45">
                                            <p:txEl>
                                              <p:pRg st="17" end="17"/>
                                            </p:txEl>
                                          </p:spTgt>
                                        </p:tgtEl>
                                        <p:attrNameLst>
                                          <p:attrName>style.visibility</p:attrName>
                                        </p:attrNameLst>
                                      </p:cBhvr>
                                      <p:to>
                                        <p:strVal val="hidden"/>
                                      </p:to>
                                    </p:set>
                                  </p:childTnLst>
                                </p:cTn>
                              </p:par>
                              <p:par>
                                <p:cTn id="211" presetID="10" presetClass="exit" presetSubtype="0" fill="hold" grpId="0" nodeType="withEffect">
                                  <p:stCondLst>
                                    <p:cond delay="0"/>
                                  </p:stCondLst>
                                  <p:childTnLst>
                                    <p:animEffect transition="out" filter="fade">
                                      <p:cBhvr>
                                        <p:cTn id="212" dur="1500"/>
                                        <p:tgtEl>
                                          <p:spTgt spid="45">
                                            <p:txEl>
                                              <p:pRg st="18" end="18"/>
                                            </p:txEl>
                                          </p:spTgt>
                                        </p:tgtEl>
                                      </p:cBhvr>
                                    </p:animEffect>
                                    <p:set>
                                      <p:cBhvr>
                                        <p:cTn id="213" dur="1" fill="hold">
                                          <p:stCondLst>
                                            <p:cond delay="1499"/>
                                          </p:stCondLst>
                                        </p:cTn>
                                        <p:tgtEl>
                                          <p:spTgt spid="45">
                                            <p:txEl>
                                              <p:pRg st="18" end="18"/>
                                            </p:txEl>
                                          </p:spTgt>
                                        </p:tgtEl>
                                        <p:attrNameLst>
                                          <p:attrName>style.visibility</p:attrName>
                                        </p:attrNameLst>
                                      </p:cBhvr>
                                      <p:to>
                                        <p:strVal val="hidden"/>
                                      </p:to>
                                    </p:set>
                                  </p:childTnLst>
                                </p:cTn>
                              </p:par>
                              <p:par>
                                <p:cTn id="214" presetID="10" presetClass="exit" presetSubtype="0" fill="hold" grpId="0" nodeType="withEffect">
                                  <p:stCondLst>
                                    <p:cond delay="0"/>
                                  </p:stCondLst>
                                  <p:childTnLst>
                                    <p:animEffect transition="out" filter="fade">
                                      <p:cBhvr>
                                        <p:cTn id="215" dur="1500"/>
                                        <p:tgtEl>
                                          <p:spTgt spid="45">
                                            <p:txEl>
                                              <p:pRg st="19" end="19"/>
                                            </p:txEl>
                                          </p:spTgt>
                                        </p:tgtEl>
                                      </p:cBhvr>
                                    </p:animEffect>
                                    <p:set>
                                      <p:cBhvr>
                                        <p:cTn id="216" dur="1" fill="hold">
                                          <p:stCondLst>
                                            <p:cond delay="1499"/>
                                          </p:stCondLst>
                                        </p:cTn>
                                        <p:tgtEl>
                                          <p:spTgt spid="45">
                                            <p:txEl>
                                              <p:pRg st="19" end="19"/>
                                            </p:txEl>
                                          </p:spTgt>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1500"/>
                                        <p:tgtEl>
                                          <p:spTgt spid="5"/>
                                        </p:tgtEl>
                                      </p:cBhvr>
                                    </p:animEffect>
                                    <p:set>
                                      <p:cBhvr>
                                        <p:cTn id="219" dur="1" fill="hold">
                                          <p:stCondLst>
                                            <p:cond delay="1499"/>
                                          </p:stCondLst>
                                        </p:cTn>
                                        <p:tgtEl>
                                          <p:spTgt spid="5"/>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1500"/>
                                        <p:tgtEl>
                                          <p:spTgt spid="6"/>
                                        </p:tgtEl>
                                      </p:cBhvr>
                                    </p:animEffect>
                                    <p:set>
                                      <p:cBhvr>
                                        <p:cTn id="222" dur="1" fill="hold">
                                          <p:stCondLst>
                                            <p:cond delay="1499"/>
                                          </p:stCondLst>
                                        </p:cTn>
                                        <p:tgtEl>
                                          <p:spTgt spid="6"/>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1500"/>
                                        <p:tgtEl>
                                          <p:spTgt spid="7"/>
                                        </p:tgtEl>
                                      </p:cBhvr>
                                    </p:animEffect>
                                    <p:set>
                                      <p:cBhvr>
                                        <p:cTn id="225" dur="1" fill="hold">
                                          <p:stCondLst>
                                            <p:cond delay="1499"/>
                                          </p:stCondLst>
                                        </p:cTn>
                                        <p:tgtEl>
                                          <p:spTgt spid="7"/>
                                        </p:tgtEl>
                                        <p:attrNameLst>
                                          <p:attrName>style.visibility</p:attrName>
                                        </p:attrNameLst>
                                      </p:cBhvr>
                                      <p:to>
                                        <p:strVal val="hidden"/>
                                      </p:to>
                                    </p:set>
                                  </p:childTnLst>
                                </p:cTn>
                              </p:par>
                              <p:par>
                                <p:cTn id="226" presetID="10" presetClass="exit" presetSubtype="0" fill="hold" grpId="1" nodeType="withEffect">
                                  <p:stCondLst>
                                    <p:cond delay="0"/>
                                  </p:stCondLst>
                                  <p:childTnLst>
                                    <p:animEffect transition="out" filter="fade">
                                      <p:cBhvr>
                                        <p:cTn id="227" dur="1500"/>
                                        <p:tgtEl>
                                          <p:spTgt spid="8"/>
                                        </p:tgtEl>
                                      </p:cBhvr>
                                    </p:animEffect>
                                    <p:set>
                                      <p:cBhvr>
                                        <p:cTn id="228" dur="1" fill="hold">
                                          <p:stCondLst>
                                            <p:cond delay="1499"/>
                                          </p:stCondLst>
                                        </p:cTn>
                                        <p:tgtEl>
                                          <p:spTgt spid="8"/>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1500"/>
                                        <p:tgtEl>
                                          <p:spTgt spid="9"/>
                                        </p:tgtEl>
                                      </p:cBhvr>
                                    </p:animEffect>
                                    <p:set>
                                      <p:cBhvr>
                                        <p:cTn id="231" dur="1" fill="hold">
                                          <p:stCondLst>
                                            <p:cond delay="1499"/>
                                          </p:stCondLst>
                                        </p:cTn>
                                        <p:tgtEl>
                                          <p:spTgt spid="9"/>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1500"/>
                                        <p:tgtEl>
                                          <p:spTgt spid="22"/>
                                        </p:tgtEl>
                                      </p:cBhvr>
                                    </p:animEffect>
                                    <p:set>
                                      <p:cBhvr>
                                        <p:cTn id="234" dur="1" fill="hold">
                                          <p:stCondLst>
                                            <p:cond delay="1499"/>
                                          </p:stCondLst>
                                        </p:cTn>
                                        <p:tgtEl>
                                          <p:spTgt spid="22"/>
                                        </p:tgtEl>
                                        <p:attrNameLst>
                                          <p:attrName>style.visibility</p:attrName>
                                        </p:attrNameLst>
                                      </p:cBhvr>
                                      <p:to>
                                        <p:strVal val="hidden"/>
                                      </p:to>
                                    </p:set>
                                  </p:childTnLst>
                                </p:cTn>
                              </p:par>
                              <p:par>
                                <p:cTn id="235" presetID="10" presetClass="exit" presetSubtype="0" fill="hold" grpId="1" nodeType="withEffect">
                                  <p:stCondLst>
                                    <p:cond delay="0"/>
                                  </p:stCondLst>
                                  <p:childTnLst>
                                    <p:animEffect transition="out" filter="fade">
                                      <p:cBhvr>
                                        <p:cTn id="236" dur="1500"/>
                                        <p:tgtEl>
                                          <p:spTgt spid="11"/>
                                        </p:tgtEl>
                                      </p:cBhvr>
                                    </p:animEffect>
                                    <p:set>
                                      <p:cBhvr>
                                        <p:cTn id="237" dur="1" fill="hold">
                                          <p:stCondLst>
                                            <p:cond delay="1499"/>
                                          </p:stCondLst>
                                        </p:cTn>
                                        <p:tgtEl>
                                          <p:spTgt spid="11"/>
                                        </p:tgtEl>
                                        <p:attrNameLst>
                                          <p:attrName>style.visibility</p:attrName>
                                        </p:attrNameLst>
                                      </p:cBhvr>
                                      <p:to>
                                        <p:strVal val="hidden"/>
                                      </p:to>
                                    </p:set>
                                  </p:childTnLst>
                                </p:cTn>
                              </p:par>
                              <p:par>
                                <p:cTn id="238" presetID="10" presetClass="exit" presetSubtype="0" fill="hold" grpId="1" nodeType="withEffect">
                                  <p:stCondLst>
                                    <p:cond delay="0"/>
                                  </p:stCondLst>
                                  <p:childTnLst>
                                    <p:animEffect transition="out" filter="fade">
                                      <p:cBhvr>
                                        <p:cTn id="239" dur="1500"/>
                                        <p:tgtEl>
                                          <p:spTgt spid="12"/>
                                        </p:tgtEl>
                                      </p:cBhvr>
                                    </p:animEffect>
                                    <p:set>
                                      <p:cBhvr>
                                        <p:cTn id="240" dur="1" fill="hold">
                                          <p:stCondLst>
                                            <p:cond delay="1499"/>
                                          </p:stCondLst>
                                        </p:cTn>
                                        <p:tgtEl>
                                          <p:spTgt spid="12"/>
                                        </p:tgtEl>
                                        <p:attrNameLst>
                                          <p:attrName>style.visibility</p:attrName>
                                        </p:attrNameLst>
                                      </p:cBhvr>
                                      <p:to>
                                        <p:strVal val="hidden"/>
                                      </p:to>
                                    </p:set>
                                  </p:childTnLst>
                                </p:cTn>
                              </p:par>
                              <p:par>
                                <p:cTn id="241" presetID="10" presetClass="exit" presetSubtype="0" fill="hold" grpId="1" nodeType="withEffect">
                                  <p:stCondLst>
                                    <p:cond delay="0"/>
                                  </p:stCondLst>
                                  <p:childTnLst>
                                    <p:animEffect transition="out" filter="fade">
                                      <p:cBhvr>
                                        <p:cTn id="242" dur="1500"/>
                                        <p:tgtEl>
                                          <p:spTgt spid="10"/>
                                        </p:tgtEl>
                                      </p:cBhvr>
                                    </p:animEffect>
                                    <p:set>
                                      <p:cBhvr>
                                        <p:cTn id="243" dur="1" fill="hold">
                                          <p:stCondLst>
                                            <p:cond delay="1499"/>
                                          </p:stCondLst>
                                        </p:cTn>
                                        <p:tgtEl>
                                          <p:spTgt spid="10"/>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1500"/>
                                        <p:tgtEl>
                                          <p:spTgt spid="30"/>
                                        </p:tgtEl>
                                      </p:cBhvr>
                                    </p:animEffect>
                                    <p:set>
                                      <p:cBhvr>
                                        <p:cTn id="246" dur="1" fill="hold">
                                          <p:stCondLst>
                                            <p:cond delay="1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24" grpId="0" animBg="1"/>
      <p:bldP spid="25" grpId="0" animBg="1"/>
      <p:bldP spid="27" grpId="0" animBg="1"/>
      <p:bldP spid="29" grpId="0" animBg="1"/>
      <p:bldP spid="33" grpId="0" animBg="1"/>
      <p:bldP spid="45" grpId="0" build="allAtOnce"/>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4415DF7C-776D-4FE9-873C-EA8BA6539CCA}"/>
              </a:ext>
            </a:extLst>
          </p:cNvPr>
          <p:cNvSpPr/>
          <p:nvPr/>
        </p:nvSpPr>
        <p:spPr bwMode="auto">
          <a:xfrm>
            <a:off x="6878308" y="3232851"/>
            <a:ext cx="2025662" cy="523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Expense</a:t>
            </a:r>
          </a:p>
        </p:txBody>
      </p:sp>
      <p:sp>
        <p:nvSpPr>
          <p:cNvPr id="4" name="Title 3">
            <a:extLst>
              <a:ext uri="{FF2B5EF4-FFF2-40B4-BE49-F238E27FC236}">
                <a16:creationId xmlns:a16="http://schemas.microsoft.com/office/drawing/2014/main" id="{5FC45981-5731-4836-B8C7-3A01958EB7E8}"/>
              </a:ext>
            </a:extLst>
          </p:cNvPr>
          <p:cNvSpPr>
            <a:spLocks noGrp="1"/>
          </p:cNvSpPr>
          <p:nvPr>
            <p:ph type="title"/>
          </p:nvPr>
        </p:nvSpPr>
        <p:spPr/>
        <p:txBody>
          <a:bodyPr/>
          <a:lstStyle/>
          <a:p>
            <a:r>
              <a:rPr lang="en-US"/>
              <a:t>Extracting Configuration</a:t>
            </a:r>
          </a:p>
        </p:txBody>
      </p:sp>
      <p:sp>
        <p:nvSpPr>
          <p:cNvPr id="5" name="Text Placeholder 4">
            <a:extLst>
              <a:ext uri="{FF2B5EF4-FFF2-40B4-BE49-F238E27FC236}">
                <a16:creationId xmlns:a16="http://schemas.microsoft.com/office/drawing/2014/main" id="{1771155C-D6F0-4D47-A760-B0FC093F8350}"/>
              </a:ext>
            </a:extLst>
          </p:cNvPr>
          <p:cNvSpPr>
            <a:spLocks noGrp="1"/>
          </p:cNvSpPr>
          <p:nvPr>
            <p:ph type="body" sz="quarter" idx="10"/>
          </p:nvPr>
        </p:nvSpPr>
        <p:spPr>
          <a:xfrm>
            <a:off x="584200" y="1435497"/>
            <a:ext cx="11018520" cy="947952"/>
          </a:xfrm>
        </p:spPr>
        <p:txBody>
          <a:bodyPr/>
          <a:lstStyle/>
          <a:p>
            <a:r>
              <a:rPr lang="en-US"/>
              <a:t>A build image </a:t>
            </a:r>
            <a:r>
              <a:rPr lang="en-US" b="1" i="1"/>
              <a:t>shall be </a:t>
            </a:r>
            <a:r>
              <a:rPr lang="en-US"/>
              <a:t>deployable across multiple environments</a:t>
            </a:r>
          </a:p>
          <a:p>
            <a:endParaRPr lang="en-US"/>
          </a:p>
        </p:txBody>
      </p:sp>
      <p:grpSp>
        <p:nvGrpSpPr>
          <p:cNvPr id="6" name="Group 5">
            <a:extLst>
              <a:ext uri="{FF2B5EF4-FFF2-40B4-BE49-F238E27FC236}">
                <a16:creationId xmlns:a16="http://schemas.microsoft.com/office/drawing/2014/main" id="{697F9AD3-9EFB-45D3-8A48-995744B5E169}"/>
              </a:ext>
            </a:extLst>
          </p:cNvPr>
          <p:cNvGrpSpPr/>
          <p:nvPr/>
        </p:nvGrpSpPr>
        <p:grpSpPr>
          <a:xfrm>
            <a:off x="5305367" y="3265369"/>
            <a:ext cx="721037" cy="444217"/>
            <a:chOff x="3240661" y="1005909"/>
            <a:chExt cx="540854" cy="333210"/>
          </a:xfrm>
        </p:grpSpPr>
        <p:grpSp>
          <p:nvGrpSpPr>
            <p:cNvPr id="7" name="Group 6">
              <a:extLst>
                <a:ext uri="{FF2B5EF4-FFF2-40B4-BE49-F238E27FC236}">
                  <a16:creationId xmlns:a16="http://schemas.microsoft.com/office/drawing/2014/main" id="{6381ACB6-B84C-48FE-ADD0-83260EBC7395}"/>
                </a:ext>
              </a:extLst>
            </p:cNvPr>
            <p:cNvGrpSpPr/>
            <p:nvPr/>
          </p:nvGrpSpPr>
          <p:grpSpPr>
            <a:xfrm>
              <a:off x="3240661" y="1005909"/>
              <a:ext cx="540854" cy="333210"/>
              <a:chOff x="1926169" y="1632181"/>
              <a:chExt cx="540854" cy="333210"/>
            </a:xfrm>
          </p:grpSpPr>
          <p:sp>
            <p:nvSpPr>
              <p:cNvPr id="9" name="Rectangle 8">
                <a:extLst>
                  <a:ext uri="{FF2B5EF4-FFF2-40B4-BE49-F238E27FC236}">
                    <a16:creationId xmlns:a16="http://schemas.microsoft.com/office/drawing/2014/main" id="{DDF46B41-4CE3-4D32-8818-0774AC6CCD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 name="Rectangle 9">
                <a:extLst>
                  <a:ext uri="{FF2B5EF4-FFF2-40B4-BE49-F238E27FC236}">
                    <a16:creationId xmlns:a16="http://schemas.microsoft.com/office/drawing/2014/main" id="{37E7E477-2BE0-49BE-A22F-EACFBB461A4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 name="Group 10">
                <a:extLst>
                  <a:ext uri="{FF2B5EF4-FFF2-40B4-BE49-F238E27FC236}">
                    <a16:creationId xmlns:a16="http://schemas.microsoft.com/office/drawing/2014/main" id="{DCB235AC-C384-4EC4-9959-F5338F559D08}"/>
                  </a:ext>
                </a:extLst>
              </p:cNvPr>
              <p:cNvGrpSpPr/>
              <p:nvPr/>
            </p:nvGrpSpPr>
            <p:grpSpPr>
              <a:xfrm>
                <a:off x="1989961" y="1665409"/>
                <a:ext cx="413499" cy="266755"/>
                <a:chOff x="1371600" y="2038342"/>
                <a:chExt cx="609600" cy="393263"/>
              </a:xfrm>
            </p:grpSpPr>
            <p:cxnSp>
              <p:nvCxnSpPr>
                <p:cNvPr id="15" name="Straight Connector 14">
                  <a:extLst>
                    <a:ext uri="{FF2B5EF4-FFF2-40B4-BE49-F238E27FC236}">
                      <a16:creationId xmlns:a16="http://schemas.microsoft.com/office/drawing/2014/main" id="{7D8D97E5-8F78-464E-9557-8575ECAF12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 name="Straight Connector 15">
                  <a:extLst>
                    <a:ext uri="{FF2B5EF4-FFF2-40B4-BE49-F238E27FC236}">
                      <a16:creationId xmlns:a16="http://schemas.microsoft.com/office/drawing/2014/main" id="{4FF98FCC-0B41-4C7F-8B8F-9B4EE234525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 name="Straight Connector 16">
                  <a:extLst>
                    <a:ext uri="{FF2B5EF4-FFF2-40B4-BE49-F238E27FC236}">
                      <a16:creationId xmlns:a16="http://schemas.microsoft.com/office/drawing/2014/main" id="{734363D5-24DD-4C46-84D9-0A0EF6D39A0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8" name="Straight Connector 17">
                  <a:extLst>
                    <a:ext uri="{FF2B5EF4-FFF2-40B4-BE49-F238E27FC236}">
                      <a16:creationId xmlns:a16="http://schemas.microsoft.com/office/drawing/2014/main" id="{722CB91B-A9BA-46DD-9028-B6E7A4097B2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9" name="Straight Connector 18">
                  <a:extLst>
                    <a:ext uri="{FF2B5EF4-FFF2-40B4-BE49-F238E27FC236}">
                      <a16:creationId xmlns:a16="http://schemas.microsoft.com/office/drawing/2014/main" id="{B2956143-C734-4D0F-A188-FFBFC243491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0" name="Straight Connector 19">
                  <a:extLst>
                    <a:ext uri="{FF2B5EF4-FFF2-40B4-BE49-F238E27FC236}">
                      <a16:creationId xmlns:a16="http://schemas.microsoft.com/office/drawing/2014/main" id="{B7DD490A-EAD4-4094-8D0A-A23CB30C188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1" name="Straight Connector 20">
                  <a:extLst>
                    <a:ext uri="{FF2B5EF4-FFF2-40B4-BE49-F238E27FC236}">
                      <a16:creationId xmlns:a16="http://schemas.microsoft.com/office/drawing/2014/main" id="{9E509736-684B-4479-AFE3-46B73210A6D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2" name="Straight Connector 21">
                  <a:extLst>
                    <a:ext uri="{FF2B5EF4-FFF2-40B4-BE49-F238E27FC236}">
                      <a16:creationId xmlns:a16="http://schemas.microsoft.com/office/drawing/2014/main" id="{4627D0DA-174F-42B9-8451-C9A72491A21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3" name="Straight Connector 22">
                  <a:extLst>
                    <a:ext uri="{FF2B5EF4-FFF2-40B4-BE49-F238E27FC236}">
                      <a16:creationId xmlns:a16="http://schemas.microsoft.com/office/drawing/2014/main" id="{00F28E5E-01D9-4F9F-B780-9C7E3D42AB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2" name="Rectangle 11">
                <a:extLst>
                  <a:ext uri="{FF2B5EF4-FFF2-40B4-BE49-F238E27FC236}">
                    <a16:creationId xmlns:a16="http://schemas.microsoft.com/office/drawing/2014/main" id="{CD30B29A-2E08-4DA5-981A-64C936A9B53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 name="Rectangle 12">
                <a:extLst>
                  <a:ext uri="{FF2B5EF4-FFF2-40B4-BE49-F238E27FC236}">
                    <a16:creationId xmlns:a16="http://schemas.microsoft.com/office/drawing/2014/main" id="{D0A0BECB-E087-4A97-BA7B-A74313F2445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 name="Rectangle 13">
                <a:extLst>
                  <a:ext uri="{FF2B5EF4-FFF2-40B4-BE49-F238E27FC236}">
                    <a16:creationId xmlns:a16="http://schemas.microsoft.com/office/drawing/2014/main" id="{C47337DC-7C65-4367-9FDA-C89EF57D800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8" name="Rectangle 7">
              <a:extLst>
                <a:ext uri="{FF2B5EF4-FFF2-40B4-BE49-F238E27FC236}">
                  <a16:creationId xmlns:a16="http://schemas.microsoft.com/office/drawing/2014/main" id="{44AE18F8-68CF-4C05-9D4F-54A9FC4144F8}"/>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600" kern="0">
                  <a:solidFill>
                    <a:srgbClr val="FFFFFF"/>
                  </a:solidFill>
                  <a:latin typeface="Calibri"/>
                </a:rPr>
                <a:t>Expense</a:t>
              </a:r>
            </a:p>
          </p:txBody>
        </p:sp>
      </p:grpSp>
      <p:pic>
        <p:nvPicPr>
          <p:cNvPr id="24" name="Picture 23">
            <a:extLst>
              <a:ext uri="{FF2B5EF4-FFF2-40B4-BE49-F238E27FC236}">
                <a16:creationId xmlns:a16="http://schemas.microsoft.com/office/drawing/2014/main" id="{C816D2D8-C96A-4FF9-A929-86F376FBD883}"/>
              </a:ext>
            </a:extLst>
          </p:cNvPr>
          <p:cNvPicPr>
            <a:picLocks noChangeAspect="1"/>
          </p:cNvPicPr>
          <p:nvPr/>
        </p:nvPicPr>
        <p:blipFill>
          <a:blip r:embed="rId2"/>
          <a:stretch>
            <a:fillRect/>
          </a:stretch>
        </p:blipFill>
        <p:spPr>
          <a:xfrm>
            <a:off x="3184428" y="5315351"/>
            <a:ext cx="637765" cy="485838"/>
          </a:xfrm>
          <a:prstGeom prst="rect">
            <a:avLst/>
          </a:prstGeom>
        </p:spPr>
      </p:pic>
      <p:cxnSp>
        <p:nvCxnSpPr>
          <p:cNvPr id="25" name="Straight Connector 24">
            <a:extLst>
              <a:ext uri="{FF2B5EF4-FFF2-40B4-BE49-F238E27FC236}">
                <a16:creationId xmlns:a16="http://schemas.microsoft.com/office/drawing/2014/main" id="{F038F0D5-C090-4F70-8D7E-5872C80CB05C}"/>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26" name="Group 25">
            <a:extLst>
              <a:ext uri="{FF2B5EF4-FFF2-40B4-BE49-F238E27FC236}">
                <a16:creationId xmlns:a16="http://schemas.microsoft.com/office/drawing/2014/main" id="{B063A800-7A98-4196-8DC9-66C22CFA51DD}"/>
              </a:ext>
            </a:extLst>
          </p:cNvPr>
          <p:cNvGrpSpPr/>
          <p:nvPr/>
        </p:nvGrpSpPr>
        <p:grpSpPr>
          <a:xfrm>
            <a:off x="677018" y="5315351"/>
            <a:ext cx="1087962" cy="643339"/>
            <a:chOff x="2361586" y="6252336"/>
            <a:chExt cx="1087962" cy="643339"/>
          </a:xfrm>
        </p:grpSpPr>
        <p:pic>
          <p:nvPicPr>
            <p:cNvPr id="27" name="Picture 26">
              <a:extLst>
                <a:ext uri="{FF2B5EF4-FFF2-40B4-BE49-F238E27FC236}">
                  <a16:creationId xmlns:a16="http://schemas.microsoft.com/office/drawing/2014/main" id="{BDA64590-8EC2-4C12-90EA-B30A414A6992}"/>
                </a:ext>
              </a:extLst>
            </p:cNvPr>
            <p:cNvPicPr>
              <a:picLocks noChangeAspect="1"/>
            </p:cNvPicPr>
            <p:nvPr/>
          </p:nvPicPr>
          <p:blipFill>
            <a:blip r:embed="rId2"/>
            <a:stretch>
              <a:fillRect/>
            </a:stretch>
          </p:blipFill>
          <p:spPr>
            <a:xfrm>
              <a:off x="2585448" y="6252336"/>
              <a:ext cx="637765" cy="485838"/>
            </a:xfrm>
            <a:prstGeom prst="rect">
              <a:avLst/>
            </a:prstGeom>
          </p:spPr>
        </p:pic>
        <p:sp>
          <p:nvSpPr>
            <p:cNvPr id="28" name="TextBox 27">
              <a:extLst>
                <a:ext uri="{FF2B5EF4-FFF2-40B4-BE49-F238E27FC236}">
                  <a16:creationId xmlns:a16="http://schemas.microsoft.com/office/drawing/2014/main" id="{A710094B-1ABC-4003-8934-4DD6377AA518}"/>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48" name="TextBox 47">
            <a:extLst>
              <a:ext uri="{FF2B5EF4-FFF2-40B4-BE49-F238E27FC236}">
                <a16:creationId xmlns:a16="http://schemas.microsoft.com/office/drawing/2014/main" id="{16B1ABAD-13BA-4105-9E2B-7C3B34B6F28C}"/>
              </a:ext>
            </a:extLst>
          </p:cNvPr>
          <p:cNvSpPr txBox="1"/>
          <p:nvPr/>
        </p:nvSpPr>
        <p:spPr>
          <a:xfrm>
            <a:off x="2959329" y="5704774"/>
            <a:ext cx="1087962" cy="253916"/>
          </a:xfrm>
          <a:prstGeom prst="rect">
            <a:avLst/>
          </a:prstGeom>
          <a:noFill/>
        </p:spPr>
        <p:txBody>
          <a:bodyPr wrap="square" rtlCol="0">
            <a:spAutoFit/>
          </a:bodyPr>
          <a:lstStyle/>
          <a:p>
            <a:pPr algn="ctr"/>
            <a:r>
              <a:rPr lang="en-US" sz="1050"/>
              <a:t>Staging Env</a:t>
            </a:r>
          </a:p>
        </p:txBody>
      </p:sp>
      <p:cxnSp>
        <p:nvCxnSpPr>
          <p:cNvPr id="49" name="Straight Connector 48">
            <a:extLst>
              <a:ext uri="{FF2B5EF4-FFF2-40B4-BE49-F238E27FC236}">
                <a16:creationId xmlns:a16="http://schemas.microsoft.com/office/drawing/2014/main" id="{DE162E6C-0BFE-4062-9380-7FF63E9FD99C}"/>
              </a:ext>
            </a:extLst>
          </p:cNvPr>
          <p:cNvCxnSpPr>
            <a:cxnSpLocks/>
          </p:cNvCxnSpPr>
          <p:nvPr/>
        </p:nvCxnSpPr>
        <p:spPr>
          <a:xfrm>
            <a:off x="2809793" y="595639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86" name="Straight Connector 85">
            <a:extLst>
              <a:ext uri="{FF2B5EF4-FFF2-40B4-BE49-F238E27FC236}">
                <a16:creationId xmlns:a16="http://schemas.microsoft.com/office/drawing/2014/main" id="{0FB145C6-9CB0-4506-A0D3-3272F0D7DBD0}"/>
              </a:ext>
            </a:extLst>
          </p:cNvPr>
          <p:cNvCxnSpPr>
            <a:cxnSpLocks/>
          </p:cNvCxnSpPr>
          <p:nvPr/>
        </p:nvCxnSpPr>
        <p:spPr>
          <a:xfrm>
            <a:off x="5421336"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87" name="Group 86">
            <a:extLst>
              <a:ext uri="{FF2B5EF4-FFF2-40B4-BE49-F238E27FC236}">
                <a16:creationId xmlns:a16="http://schemas.microsoft.com/office/drawing/2014/main" id="{433B0A4B-CF17-4B61-A0FE-7E678DDD3D18}"/>
              </a:ext>
            </a:extLst>
          </p:cNvPr>
          <p:cNvGrpSpPr/>
          <p:nvPr/>
        </p:nvGrpSpPr>
        <p:grpSpPr>
          <a:xfrm>
            <a:off x="5570872" y="5315351"/>
            <a:ext cx="1087962" cy="643339"/>
            <a:chOff x="2361586" y="6252336"/>
            <a:chExt cx="1087962" cy="643339"/>
          </a:xfrm>
        </p:grpSpPr>
        <p:pic>
          <p:nvPicPr>
            <p:cNvPr id="88" name="Picture 87">
              <a:extLst>
                <a:ext uri="{FF2B5EF4-FFF2-40B4-BE49-F238E27FC236}">
                  <a16:creationId xmlns:a16="http://schemas.microsoft.com/office/drawing/2014/main" id="{504C5CAF-45B9-4DC5-8863-AF787B40C2D5}"/>
                </a:ext>
              </a:extLst>
            </p:cNvPr>
            <p:cNvPicPr>
              <a:picLocks noChangeAspect="1"/>
            </p:cNvPicPr>
            <p:nvPr/>
          </p:nvPicPr>
          <p:blipFill>
            <a:blip r:embed="rId2"/>
            <a:stretch>
              <a:fillRect/>
            </a:stretch>
          </p:blipFill>
          <p:spPr>
            <a:xfrm>
              <a:off x="2585448" y="6252336"/>
              <a:ext cx="637765" cy="485838"/>
            </a:xfrm>
            <a:prstGeom prst="rect">
              <a:avLst/>
            </a:prstGeom>
          </p:spPr>
        </p:pic>
        <p:sp>
          <p:nvSpPr>
            <p:cNvPr id="89" name="TextBox 88">
              <a:extLst>
                <a:ext uri="{FF2B5EF4-FFF2-40B4-BE49-F238E27FC236}">
                  <a16:creationId xmlns:a16="http://schemas.microsoft.com/office/drawing/2014/main" id="{B1A56EEF-963A-4387-A76B-869CCEE68400}"/>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a:t>
              </a:r>
            </a:p>
          </p:txBody>
        </p:sp>
      </p:grpSp>
      <p:cxnSp>
        <p:nvCxnSpPr>
          <p:cNvPr id="90" name="Straight Connector 89">
            <a:extLst>
              <a:ext uri="{FF2B5EF4-FFF2-40B4-BE49-F238E27FC236}">
                <a16:creationId xmlns:a16="http://schemas.microsoft.com/office/drawing/2014/main" id="{4A523DA4-2F05-4FD2-BF9C-4BC3CFC52CAA}"/>
              </a:ext>
            </a:extLst>
          </p:cNvPr>
          <p:cNvCxnSpPr>
            <a:cxnSpLocks/>
          </p:cNvCxnSpPr>
          <p:nvPr/>
        </p:nvCxnSpPr>
        <p:spPr>
          <a:xfrm>
            <a:off x="7929028" y="595639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91" name="Group 90">
            <a:extLst>
              <a:ext uri="{FF2B5EF4-FFF2-40B4-BE49-F238E27FC236}">
                <a16:creationId xmlns:a16="http://schemas.microsoft.com/office/drawing/2014/main" id="{4D985549-62F3-4582-9096-F79EDBF079F9}"/>
              </a:ext>
            </a:extLst>
          </p:cNvPr>
          <p:cNvGrpSpPr/>
          <p:nvPr/>
        </p:nvGrpSpPr>
        <p:grpSpPr>
          <a:xfrm>
            <a:off x="8078564" y="5313060"/>
            <a:ext cx="1087962" cy="643339"/>
            <a:chOff x="2361586" y="6252336"/>
            <a:chExt cx="1087962" cy="643339"/>
          </a:xfrm>
        </p:grpSpPr>
        <p:pic>
          <p:nvPicPr>
            <p:cNvPr id="92" name="Picture 91">
              <a:extLst>
                <a:ext uri="{FF2B5EF4-FFF2-40B4-BE49-F238E27FC236}">
                  <a16:creationId xmlns:a16="http://schemas.microsoft.com/office/drawing/2014/main" id="{0EDC8656-9A88-4AA9-A39E-B296A0301B40}"/>
                </a:ext>
              </a:extLst>
            </p:cNvPr>
            <p:cNvPicPr>
              <a:picLocks noChangeAspect="1"/>
            </p:cNvPicPr>
            <p:nvPr/>
          </p:nvPicPr>
          <p:blipFill>
            <a:blip r:embed="rId2"/>
            <a:stretch>
              <a:fillRect/>
            </a:stretch>
          </p:blipFill>
          <p:spPr>
            <a:xfrm>
              <a:off x="2585448" y="6252336"/>
              <a:ext cx="637765" cy="485838"/>
            </a:xfrm>
            <a:prstGeom prst="rect">
              <a:avLst/>
            </a:prstGeom>
          </p:spPr>
        </p:pic>
        <p:sp>
          <p:nvSpPr>
            <p:cNvPr id="93" name="TextBox 92">
              <a:extLst>
                <a:ext uri="{FF2B5EF4-FFF2-40B4-BE49-F238E27FC236}">
                  <a16:creationId xmlns:a16="http://schemas.microsoft.com/office/drawing/2014/main" id="{CE4DB656-7631-49B1-9596-E330B28AF7A3}"/>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 2</a:t>
              </a:r>
            </a:p>
          </p:txBody>
        </p:sp>
      </p:grpSp>
      <p:cxnSp>
        <p:nvCxnSpPr>
          <p:cNvPr id="94" name="Straight Connector 93">
            <a:extLst>
              <a:ext uri="{FF2B5EF4-FFF2-40B4-BE49-F238E27FC236}">
                <a16:creationId xmlns:a16="http://schemas.microsoft.com/office/drawing/2014/main" id="{403F2B85-10DA-4D4D-90CF-4A9F39EBC48C}"/>
              </a:ext>
            </a:extLst>
          </p:cNvPr>
          <p:cNvCxnSpPr>
            <a:cxnSpLocks/>
          </p:cNvCxnSpPr>
          <p:nvPr/>
        </p:nvCxnSpPr>
        <p:spPr>
          <a:xfrm>
            <a:off x="10119646" y="595639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95" name="Group 94">
            <a:extLst>
              <a:ext uri="{FF2B5EF4-FFF2-40B4-BE49-F238E27FC236}">
                <a16:creationId xmlns:a16="http://schemas.microsoft.com/office/drawing/2014/main" id="{FCA0F581-1925-4349-B451-4D863A91EF51}"/>
              </a:ext>
            </a:extLst>
          </p:cNvPr>
          <p:cNvGrpSpPr/>
          <p:nvPr/>
        </p:nvGrpSpPr>
        <p:grpSpPr>
          <a:xfrm>
            <a:off x="10269182" y="5313060"/>
            <a:ext cx="1087962" cy="643339"/>
            <a:chOff x="2361586" y="6252336"/>
            <a:chExt cx="1087962" cy="643339"/>
          </a:xfrm>
        </p:grpSpPr>
        <p:pic>
          <p:nvPicPr>
            <p:cNvPr id="96" name="Picture 95">
              <a:extLst>
                <a:ext uri="{FF2B5EF4-FFF2-40B4-BE49-F238E27FC236}">
                  <a16:creationId xmlns:a16="http://schemas.microsoft.com/office/drawing/2014/main" id="{39B53D6E-85FD-4054-93CC-88B7E09AEC4C}"/>
                </a:ext>
              </a:extLst>
            </p:cNvPr>
            <p:cNvPicPr>
              <a:picLocks noChangeAspect="1"/>
            </p:cNvPicPr>
            <p:nvPr/>
          </p:nvPicPr>
          <p:blipFill>
            <a:blip r:embed="rId2"/>
            <a:stretch>
              <a:fillRect/>
            </a:stretch>
          </p:blipFill>
          <p:spPr>
            <a:xfrm>
              <a:off x="2585448" y="6252336"/>
              <a:ext cx="637765" cy="485838"/>
            </a:xfrm>
            <a:prstGeom prst="rect">
              <a:avLst/>
            </a:prstGeom>
          </p:spPr>
        </p:pic>
        <p:sp>
          <p:nvSpPr>
            <p:cNvPr id="97" name="TextBox 96">
              <a:extLst>
                <a:ext uri="{FF2B5EF4-FFF2-40B4-BE49-F238E27FC236}">
                  <a16:creationId xmlns:a16="http://schemas.microsoft.com/office/drawing/2014/main" id="{0CC8EDAE-E669-42E2-9CE7-61AED26AC644}"/>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 3</a:t>
              </a:r>
            </a:p>
          </p:txBody>
        </p:sp>
      </p:grpSp>
      <p:sp>
        <p:nvSpPr>
          <p:cNvPr id="98" name="Can 220">
            <a:extLst>
              <a:ext uri="{FF2B5EF4-FFF2-40B4-BE49-F238E27FC236}">
                <a16:creationId xmlns:a16="http://schemas.microsoft.com/office/drawing/2014/main" id="{B67AAEE8-0BDC-4205-982C-493D783AA336}"/>
              </a:ext>
            </a:extLst>
          </p:cNvPr>
          <p:cNvSpPr/>
          <p:nvPr/>
        </p:nvSpPr>
        <p:spPr>
          <a:xfrm>
            <a:off x="999659"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99" name="Can 220">
            <a:extLst>
              <a:ext uri="{FF2B5EF4-FFF2-40B4-BE49-F238E27FC236}">
                <a16:creationId xmlns:a16="http://schemas.microsoft.com/office/drawing/2014/main" id="{B97227EC-14D0-45CE-94A0-A68B524ADA8E}"/>
              </a:ext>
            </a:extLst>
          </p:cNvPr>
          <p:cNvSpPr/>
          <p:nvPr/>
        </p:nvSpPr>
        <p:spPr>
          <a:xfrm>
            <a:off x="3281970"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100" name="Can 220">
            <a:extLst>
              <a:ext uri="{FF2B5EF4-FFF2-40B4-BE49-F238E27FC236}">
                <a16:creationId xmlns:a16="http://schemas.microsoft.com/office/drawing/2014/main" id="{1B0E6191-36AF-4C5B-9DD2-E342A44600CF}"/>
              </a:ext>
            </a:extLst>
          </p:cNvPr>
          <p:cNvSpPr/>
          <p:nvPr/>
        </p:nvSpPr>
        <p:spPr>
          <a:xfrm>
            <a:off x="5893513"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101" name="Can 220">
            <a:extLst>
              <a:ext uri="{FF2B5EF4-FFF2-40B4-BE49-F238E27FC236}">
                <a16:creationId xmlns:a16="http://schemas.microsoft.com/office/drawing/2014/main" id="{2F211FB8-F2FD-4D0B-912A-123788C816F6}"/>
              </a:ext>
            </a:extLst>
          </p:cNvPr>
          <p:cNvSpPr/>
          <p:nvPr/>
        </p:nvSpPr>
        <p:spPr>
          <a:xfrm>
            <a:off x="8401205"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102" name="Can 220">
            <a:extLst>
              <a:ext uri="{FF2B5EF4-FFF2-40B4-BE49-F238E27FC236}">
                <a16:creationId xmlns:a16="http://schemas.microsoft.com/office/drawing/2014/main" id="{4BA58912-4BF2-4D3E-AD95-ED4CDCA39471}"/>
              </a:ext>
            </a:extLst>
          </p:cNvPr>
          <p:cNvSpPr/>
          <p:nvPr/>
        </p:nvSpPr>
        <p:spPr>
          <a:xfrm>
            <a:off x="10591823"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pic>
        <p:nvPicPr>
          <p:cNvPr id="105" name="Graphic 104">
            <a:extLst>
              <a:ext uri="{FF2B5EF4-FFF2-40B4-BE49-F238E27FC236}">
                <a16:creationId xmlns:a16="http://schemas.microsoft.com/office/drawing/2014/main" id="{67E4877E-FEE2-442D-9775-47B2A31424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3363" y="2124107"/>
            <a:ext cx="1161508" cy="1161508"/>
          </a:xfrm>
          <a:prstGeom prst="rect">
            <a:avLst/>
          </a:prstGeom>
        </p:spPr>
      </p:pic>
      <p:pic>
        <p:nvPicPr>
          <p:cNvPr id="1026" name="Picture 2" descr="Image result for azure key vault logo svg">
            <a:extLst>
              <a:ext uri="{FF2B5EF4-FFF2-40B4-BE49-F238E27FC236}">
                <a16:creationId xmlns:a16="http://schemas.microsoft.com/office/drawing/2014/main" id="{CEC38C79-AD3A-4DBE-9464-4A58054C8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298" y="2270898"/>
            <a:ext cx="1607730" cy="844058"/>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B5D7DAB5-2ACE-4561-8A90-7452A478899A}"/>
              </a:ext>
            </a:extLst>
          </p:cNvPr>
          <p:cNvSpPr/>
          <p:nvPr/>
        </p:nvSpPr>
        <p:spPr bwMode="auto">
          <a:xfrm>
            <a:off x="7732767" y="3253325"/>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Integration</a:t>
            </a:r>
          </a:p>
        </p:txBody>
      </p:sp>
      <p:sp>
        <p:nvSpPr>
          <p:cNvPr id="109" name="Rectangle 108">
            <a:extLst>
              <a:ext uri="{FF2B5EF4-FFF2-40B4-BE49-F238E27FC236}">
                <a16:creationId xmlns:a16="http://schemas.microsoft.com/office/drawing/2014/main" id="{5F3B1111-106C-4CE5-9DE6-52223D1DDBDD}"/>
              </a:ext>
            </a:extLst>
          </p:cNvPr>
          <p:cNvSpPr/>
          <p:nvPr/>
        </p:nvSpPr>
        <p:spPr bwMode="auto">
          <a:xfrm>
            <a:off x="7732767" y="337385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Staging</a:t>
            </a:r>
          </a:p>
        </p:txBody>
      </p:sp>
      <p:sp>
        <p:nvSpPr>
          <p:cNvPr id="110" name="Rectangle 109">
            <a:extLst>
              <a:ext uri="{FF2B5EF4-FFF2-40B4-BE49-F238E27FC236}">
                <a16:creationId xmlns:a16="http://schemas.microsoft.com/office/drawing/2014/main" id="{6E0B9C32-F2B8-47B2-8040-72DBB5F3879C}"/>
              </a:ext>
            </a:extLst>
          </p:cNvPr>
          <p:cNvSpPr/>
          <p:nvPr/>
        </p:nvSpPr>
        <p:spPr bwMode="auto">
          <a:xfrm>
            <a:off x="7732767" y="3500240"/>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Production</a:t>
            </a:r>
          </a:p>
        </p:txBody>
      </p:sp>
      <p:sp>
        <p:nvSpPr>
          <p:cNvPr id="111" name="Rectangle 110">
            <a:extLst>
              <a:ext uri="{FF2B5EF4-FFF2-40B4-BE49-F238E27FC236}">
                <a16:creationId xmlns:a16="http://schemas.microsoft.com/office/drawing/2014/main" id="{7D811574-4094-42A2-A74F-5EFF80B90AAC}"/>
              </a:ext>
            </a:extLst>
          </p:cNvPr>
          <p:cNvSpPr/>
          <p:nvPr/>
        </p:nvSpPr>
        <p:spPr bwMode="auto">
          <a:xfrm>
            <a:off x="7732767" y="3624215"/>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Production 2</a:t>
            </a:r>
          </a:p>
        </p:txBody>
      </p:sp>
      <p:grpSp>
        <p:nvGrpSpPr>
          <p:cNvPr id="112" name="Group 111">
            <a:extLst>
              <a:ext uri="{FF2B5EF4-FFF2-40B4-BE49-F238E27FC236}">
                <a16:creationId xmlns:a16="http://schemas.microsoft.com/office/drawing/2014/main" id="{FB6785E0-662F-4933-AD6D-D117615CA6F6}"/>
              </a:ext>
            </a:extLst>
          </p:cNvPr>
          <p:cNvGrpSpPr/>
          <p:nvPr/>
        </p:nvGrpSpPr>
        <p:grpSpPr>
          <a:xfrm>
            <a:off x="432296" y="2491809"/>
            <a:ext cx="2568845" cy="1778593"/>
            <a:chOff x="173917" y="4914564"/>
            <a:chExt cx="2569574" cy="1779099"/>
          </a:xfrm>
        </p:grpSpPr>
        <p:grpSp>
          <p:nvGrpSpPr>
            <p:cNvPr id="113" name="Group 112">
              <a:extLst>
                <a:ext uri="{FF2B5EF4-FFF2-40B4-BE49-F238E27FC236}">
                  <a16:creationId xmlns:a16="http://schemas.microsoft.com/office/drawing/2014/main" id="{6F8EBBA9-26B3-4ABA-BD3B-F83ADAEEEA2C}"/>
                </a:ext>
              </a:extLst>
            </p:cNvPr>
            <p:cNvGrpSpPr/>
            <p:nvPr/>
          </p:nvGrpSpPr>
          <p:grpSpPr>
            <a:xfrm>
              <a:off x="173917" y="4942033"/>
              <a:ext cx="2569574" cy="1751630"/>
              <a:chOff x="252964" y="4780912"/>
              <a:chExt cx="2621099" cy="1786754"/>
            </a:xfrm>
          </p:grpSpPr>
          <p:sp>
            <p:nvSpPr>
              <p:cNvPr id="115" name="Rounded Rectangle 11">
                <a:extLst>
                  <a:ext uri="{FF2B5EF4-FFF2-40B4-BE49-F238E27FC236}">
                    <a16:creationId xmlns:a16="http://schemas.microsoft.com/office/drawing/2014/main" id="{B4B1F5F3-B1E4-4C4F-B02A-9DCA5688C221}"/>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16" name="Group 115">
                <a:extLst>
                  <a:ext uri="{FF2B5EF4-FFF2-40B4-BE49-F238E27FC236}">
                    <a16:creationId xmlns:a16="http://schemas.microsoft.com/office/drawing/2014/main" id="{018F6F49-18A0-4418-A72B-782EDCE459BF}"/>
                  </a:ext>
                </a:extLst>
              </p:cNvPr>
              <p:cNvGrpSpPr/>
              <p:nvPr/>
            </p:nvGrpSpPr>
            <p:grpSpPr>
              <a:xfrm>
                <a:off x="1756065" y="5902498"/>
                <a:ext cx="658373" cy="378242"/>
                <a:chOff x="2195243" y="5902498"/>
                <a:chExt cx="658373" cy="378242"/>
              </a:xfrm>
            </p:grpSpPr>
            <p:sp>
              <p:nvSpPr>
                <p:cNvPr id="128" name="Rectangle 30">
                  <a:extLst>
                    <a:ext uri="{FF2B5EF4-FFF2-40B4-BE49-F238E27FC236}">
                      <a16:creationId xmlns:a16="http://schemas.microsoft.com/office/drawing/2014/main" id="{99447378-252B-4106-BF15-52D1C230967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Oval 31">
                  <a:extLst>
                    <a:ext uri="{FF2B5EF4-FFF2-40B4-BE49-F238E27FC236}">
                      <a16:creationId xmlns:a16="http://schemas.microsoft.com/office/drawing/2014/main" id="{881C5CD4-58AB-4176-896A-FFA23FC1E037}"/>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Rectangle 32">
                  <a:extLst>
                    <a:ext uri="{FF2B5EF4-FFF2-40B4-BE49-F238E27FC236}">
                      <a16:creationId xmlns:a16="http://schemas.microsoft.com/office/drawing/2014/main" id="{8F581CE0-34A6-4694-9EA7-243C06A206C7}"/>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33">
                  <a:extLst>
                    <a:ext uri="{FF2B5EF4-FFF2-40B4-BE49-F238E27FC236}">
                      <a16:creationId xmlns:a16="http://schemas.microsoft.com/office/drawing/2014/main" id="{7BBF75EE-8DE8-49B0-B682-5F41E9327159}"/>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38">
                  <a:extLst>
                    <a:ext uri="{FF2B5EF4-FFF2-40B4-BE49-F238E27FC236}">
                      <a16:creationId xmlns:a16="http://schemas.microsoft.com/office/drawing/2014/main" id="{72B1DAA0-27F3-45E0-ACEF-10C0648D2258}"/>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Freeform 39">
                  <a:extLst>
                    <a:ext uri="{FF2B5EF4-FFF2-40B4-BE49-F238E27FC236}">
                      <a16:creationId xmlns:a16="http://schemas.microsoft.com/office/drawing/2014/main" id="{F1A2BDB8-FB14-4CC5-965D-AC94EA60BAF6}"/>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17" name="Group 116">
                <a:extLst>
                  <a:ext uri="{FF2B5EF4-FFF2-40B4-BE49-F238E27FC236}">
                    <a16:creationId xmlns:a16="http://schemas.microsoft.com/office/drawing/2014/main" id="{A4B06F10-FA4A-4115-8BC1-60FA76E56CD9}"/>
                  </a:ext>
                </a:extLst>
              </p:cNvPr>
              <p:cNvGrpSpPr/>
              <p:nvPr/>
            </p:nvGrpSpPr>
            <p:grpSpPr>
              <a:xfrm>
                <a:off x="606413" y="5902498"/>
                <a:ext cx="658373" cy="378242"/>
                <a:chOff x="1392286" y="5902498"/>
                <a:chExt cx="658373" cy="378242"/>
              </a:xfrm>
            </p:grpSpPr>
            <p:sp>
              <p:nvSpPr>
                <p:cNvPr id="120" name="Rectangle 34">
                  <a:extLst>
                    <a:ext uri="{FF2B5EF4-FFF2-40B4-BE49-F238E27FC236}">
                      <a16:creationId xmlns:a16="http://schemas.microsoft.com/office/drawing/2014/main" id="{BC96E65A-9777-4013-A95D-7CF417A3B3EE}"/>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1" name="Oval 35">
                  <a:extLst>
                    <a:ext uri="{FF2B5EF4-FFF2-40B4-BE49-F238E27FC236}">
                      <a16:creationId xmlns:a16="http://schemas.microsoft.com/office/drawing/2014/main" id="{2493C58E-1B12-46F1-9392-FF2DA502A6A1}"/>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2" name="Rectangle 36">
                  <a:extLst>
                    <a:ext uri="{FF2B5EF4-FFF2-40B4-BE49-F238E27FC236}">
                      <a16:creationId xmlns:a16="http://schemas.microsoft.com/office/drawing/2014/main" id="{F9C6E901-D718-473C-B3A0-32C18F77975F}"/>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3" name="Freeform 37">
                  <a:extLst>
                    <a:ext uri="{FF2B5EF4-FFF2-40B4-BE49-F238E27FC236}">
                      <a16:creationId xmlns:a16="http://schemas.microsoft.com/office/drawing/2014/main" id="{DF79BF75-CB28-469E-B171-F8073014ED2F}"/>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4" name="Freeform 40">
                  <a:extLst>
                    <a:ext uri="{FF2B5EF4-FFF2-40B4-BE49-F238E27FC236}">
                      <a16:creationId xmlns:a16="http://schemas.microsoft.com/office/drawing/2014/main" id="{FEB5BAA3-DA4B-4AEB-AAE8-AD3B5197200B}"/>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5" name="Freeform 41">
                  <a:extLst>
                    <a:ext uri="{FF2B5EF4-FFF2-40B4-BE49-F238E27FC236}">
                      <a16:creationId xmlns:a16="http://schemas.microsoft.com/office/drawing/2014/main" id="{DA315D9D-30A3-45E9-BA4F-3BDE3B831285}"/>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42">
                  <a:extLst>
                    <a:ext uri="{FF2B5EF4-FFF2-40B4-BE49-F238E27FC236}">
                      <a16:creationId xmlns:a16="http://schemas.microsoft.com/office/drawing/2014/main" id="{CAF0235D-C38F-4251-882B-929322B9785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43">
                  <a:extLst>
                    <a:ext uri="{FF2B5EF4-FFF2-40B4-BE49-F238E27FC236}">
                      <a16:creationId xmlns:a16="http://schemas.microsoft.com/office/drawing/2014/main" id="{3D329A38-3455-4A91-860A-E84AC6D2EE9E}"/>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18" name="TextBox 117">
                <a:extLst>
                  <a:ext uri="{FF2B5EF4-FFF2-40B4-BE49-F238E27FC236}">
                    <a16:creationId xmlns:a16="http://schemas.microsoft.com/office/drawing/2014/main" id="{6DB1C14A-AD22-4292-90D7-57AC671F1646}"/>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14" name="Rectangle 113">
              <a:extLst>
                <a:ext uri="{FF2B5EF4-FFF2-40B4-BE49-F238E27FC236}">
                  <a16:creationId xmlns:a16="http://schemas.microsoft.com/office/drawing/2014/main" id="{DFF0FEDF-61F0-4ACF-8642-47D7F8934B43}"/>
                </a:ext>
              </a:extLst>
            </p:cNvPr>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134" name="AutoShape 21">
            <a:extLst>
              <a:ext uri="{FF2B5EF4-FFF2-40B4-BE49-F238E27FC236}">
                <a16:creationId xmlns:a16="http://schemas.microsoft.com/office/drawing/2014/main" id="{9313C07D-5DB9-4CC2-9B28-1746BBA948AD}"/>
              </a:ext>
            </a:extLst>
          </p:cNvPr>
          <p:cNvSpPr>
            <a:spLocks noChangeAspect="1" noChangeArrowheads="1" noTextEdit="1"/>
          </p:cNvSpPr>
          <p:nvPr/>
        </p:nvSpPr>
        <p:spPr bwMode="auto">
          <a:xfrm>
            <a:off x="648611" y="2884543"/>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35" name="Group 134">
            <a:extLst>
              <a:ext uri="{FF2B5EF4-FFF2-40B4-BE49-F238E27FC236}">
                <a16:creationId xmlns:a16="http://schemas.microsoft.com/office/drawing/2014/main" id="{B6653272-57E9-4304-BAE5-362B63B3A0B6}"/>
              </a:ext>
            </a:extLst>
          </p:cNvPr>
          <p:cNvGrpSpPr/>
          <p:nvPr/>
        </p:nvGrpSpPr>
        <p:grpSpPr>
          <a:xfrm>
            <a:off x="1064939" y="2845499"/>
            <a:ext cx="1293763" cy="878634"/>
            <a:chOff x="1883426" y="5104140"/>
            <a:chExt cx="1320080" cy="896507"/>
          </a:xfrm>
        </p:grpSpPr>
        <p:pic>
          <p:nvPicPr>
            <p:cNvPr id="136" name="Picture 135">
              <a:extLst>
                <a:ext uri="{FF2B5EF4-FFF2-40B4-BE49-F238E27FC236}">
                  <a16:creationId xmlns:a16="http://schemas.microsoft.com/office/drawing/2014/main" id="{EE83556F-8924-473E-A1C3-5A890A20FAD3}"/>
                </a:ext>
              </a:extLst>
            </p:cNvPr>
            <p:cNvPicPr>
              <a:picLocks noChangeAspect="1"/>
            </p:cNvPicPr>
            <p:nvPr/>
          </p:nvPicPr>
          <p:blipFill>
            <a:blip r:embed="rId6"/>
            <a:stretch>
              <a:fillRect/>
            </a:stretch>
          </p:blipFill>
          <p:spPr>
            <a:xfrm>
              <a:off x="2145264" y="5243497"/>
              <a:ext cx="668742" cy="618646"/>
            </a:xfrm>
            <a:prstGeom prst="rect">
              <a:avLst/>
            </a:prstGeom>
          </p:spPr>
        </p:pic>
        <p:sp>
          <p:nvSpPr>
            <p:cNvPr id="137" name="Rectangle 136">
              <a:extLst>
                <a:ext uri="{FF2B5EF4-FFF2-40B4-BE49-F238E27FC236}">
                  <a16:creationId xmlns:a16="http://schemas.microsoft.com/office/drawing/2014/main" id="{DEFB270F-25D4-41E1-8D9E-146DF7EFC681}"/>
                </a:ext>
              </a:extLst>
            </p:cNvPr>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138" name="Rectangle 137">
              <a:extLst>
                <a:ext uri="{FF2B5EF4-FFF2-40B4-BE49-F238E27FC236}">
                  <a16:creationId xmlns:a16="http://schemas.microsoft.com/office/drawing/2014/main" id="{76A34FF4-862E-4B50-B901-96249891DABF}"/>
                </a:ext>
              </a:extLst>
            </p:cNvPr>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139" name="Rectangle 138">
              <a:extLst>
                <a:ext uri="{FF2B5EF4-FFF2-40B4-BE49-F238E27FC236}">
                  <a16:creationId xmlns:a16="http://schemas.microsoft.com/office/drawing/2014/main" id="{B44731C9-3925-4EC6-82B5-61DDA36BE7C2}"/>
                </a:ext>
              </a:extLst>
            </p:cNvPr>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140" name="Rectangle 139">
              <a:extLst>
                <a:ext uri="{FF2B5EF4-FFF2-40B4-BE49-F238E27FC236}">
                  <a16:creationId xmlns:a16="http://schemas.microsoft.com/office/drawing/2014/main" id="{CB880767-97E9-45C6-900D-5F4C4C80E6E8}"/>
                </a:ext>
              </a:extLst>
            </p:cNvPr>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spTree>
    <p:extLst>
      <p:ext uri="{BB962C8B-B14F-4D97-AF65-F5344CB8AC3E}">
        <p14:creationId xmlns:p14="http://schemas.microsoft.com/office/powerpoint/2010/main" val="3388971163"/>
      </p:ext>
    </p:extLst>
  </p:cSld>
  <p:clrMapOvr>
    <a:masterClrMapping/>
  </p:clrMapOvr>
  <p:transition>
    <p:fade/>
  </p:transition>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3659</Words>
  <Application>Microsoft Office PowerPoint</Application>
  <PresentationFormat>Widescreen</PresentationFormat>
  <Paragraphs>1099</Paragraphs>
  <Slides>46</Slides>
  <Notes>28</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Arial</vt:lpstr>
      <vt:lpstr>Calibri</vt:lpstr>
      <vt:lpstr>Cambria Math</vt:lpstr>
      <vt:lpstr>Consolas</vt:lpstr>
      <vt:lpstr>Courier New</vt:lpstr>
      <vt:lpstr>Lucida Console</vt:lpstr>
      <vt:lpstr>Segoe</vt:lpstr>
      <vt:lpstr>Segoe UI</vt:lpstr>
      <vt:lpstr>Segoe UI Light</vt:lpstr>
      <vt:lpstr>Segoe UI Semibold</vt:lpstr>
      <vt:lpstr>Segoe UI Semilight</vt:lpstr>
      <vt:lpstr>Wingdings</vt:lpstr>
      <vt:lpstr>5-50195_Microsoft_Build_Template</vt:lpstr>
      <vt:lpstr>LayoutColored</vt:lpstr>
      <vt:lpstr>PowerPoint Presentation</vt:lpstr>
      <vt:lpstr>Building, Running, Patching Docker Containers –  The Paradigm Shift</vt:lpstr>
      <vt:lpstr>PowerPoint Presentation</vt:lpstr>
      <vt:lpstr>Shipping Manifest</vt:lpstr>
      <vt:lpstr>Today’s Container DevOps Workflow</vt:lpstr>
      <vt:lpstr>Demo</vt:lpstr>
      <vt:lpstr>Docker build</vt:lpstr>
      <vt:lpstr>Multi-Stage Builds</vt:lpstr>
      <vt:lpstr>Extracting Configuration</vt:lpstr>
      <vt:lpstr>Demo</vt:lpstr>
      <vt:lpstr>Committing Code </vt:lpstr>
      <vt:lpstr>Current Build Infrastructure</vt:lpstr>
      <vt:lpstr>Native Container Builds</vt:lpstr>
      <vt:lpstr>Announcing ACR Build</vt:lpstr>
      <vt:lpstr>ACR Build</vt:lpstr>
      <vt:lpstr>Demo</vt:lpstr>
      <vt:lpstr>Testing Built Containers…</vt:lpstr>
      <vt:lpstr>Testing Built Containers</vt:lpstr>
      <vt:lpstr>Deployment</vt:lpstr>
      <vt:lpstr>Deployment</vt:lpstr>
      <vt:lpstr>Image Lifecycle Primitives</vt:lpstr>
      <vt:lpstr>PowerPoint Presentation</vt:lpstr>
      <vt:lpstr>Image Tagging </vt:lpstr>
      <vt:lpstr>PowerPoint Presentation</vt:lpstr>
      <vt:lpstr>Tagging Techniques</vt:lpstr>
      <vt:lpstr>Image Tagging</vt:lpstr>
      <vt:lpstr>Microservice Resiliency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Deploying &amp; Managing Reliable Systems</vt:lpstr>
      <vt:lpstr>Service Boundary Definition</vt:lpstr>
      <vt:lpstr>Demo</vt:lpstr>
      <vt:lpstr>Coming into port…</vt:lpstr>
      <vt:lpstr>Scrub checklist</vt:lpstr>
      <vt:lpstr>Brand photography library</vt:lpstr>
      <vt:lpstr>Illustration library</vt:lpstr>
      <vt:lpstr>Section title</vt:lpstr>
      <vt:lpstr>Please Complete An Evaluation Form for every session you attend.   Your input is important!</vt:lpstr>
      <vt:lpstr>PowerPoint Presentation</vt:lpstr>
      <vt:lpstr>ACR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2</cp:revision>
  <dcterms:modified xsi:type="dcterms:W3CDTF">2018-05-02T17:50:45Z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